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snapToGrid="0">
      <p:cViewPr varScale="1">
        <p:scale>
          <a:sx n="83" d="100"/>
          <a:sy n="83" d="100"/>
        </p:scale>
        <p:origin x="59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UH\Documents\SEPLAT%20FINANCIAL%20MODEL%20(Autosaved)1%20(Autosaved).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Revenue Performance</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Graphs!$B$1</c:f>
              <c:strCache>
                <c:ptCount val="1"/>
                <c:pt idx="0">
                  <c:v>Revenue</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numRef>
              <c:f>Graphs!$A$2:$A$7</c:f>
              <c:numCache>
                <c:formatCode>General</c:formatCode>
                <c:ptCount val="6"/>
                <c:pt idx="0">
                  <c:v>2016</c:v>
                </c:pt>
                <c:pt idx="1">
                  <c:v>2017</c:v>
                </c:pt>
                <c:pt idx="2">
                  <c:v>2018</c:v>
                </c:pt>
                <c:pt idx="3">
                  <c:v>2019</c:v>
                </c:pt>
                <c:pt idx="4">
                  <c:v>2020</c:v>
                </c:pt>
                <c:pt idx="5">
                  <c:v>2021</c:v>
                </c:pt>
              </c:numCache>
            </c:numRef>
          </c:cat>
          <c:val>
            <c:numRef>
              <c:f>Graphs!$B$2:$B$7</c:f>
              <c:numCache>
                <c:formatCode>#,##0_);\(#,##0\)</c:formatCode>
                <c:ptCount val="6"/>
                <c:pt idx="0">
                  <c:v>63384</c:v>
                </c:pt>
                <c:pt idx="1">
                  <c:v>138281</c:v>
                </c:pt>
                <c:pt idx="2">
                  <c:v>228391</c:v>
                </c:pt>
                <c:pt idx="3">
                  <c:v>214157</c:v>
                </c:pt>
                <c:pt idx="4">
                  <c:v>190922</c:v>
                </c:pt>
                <c:pt idx="5">
                  <c:v>293631</c:v>
                </c:pt>
              </c:numCache>
            </c:numRef>
          </c:val>
          <c:extLst>
            <c:ext xmlns:c16="http://schemas.microsoft.com/office/drawing/2014/chart" uri="{C3380CC4-5D6E-409C-BE32-E72D297353CC}">
              <c16:uniqueId val="{00000000-810C-4858-BAA2-1ED2A2AE1109}"/>
            </c:ext>
          </c:extLst>
        </c:ser>
        <c:dLbls>
          <c:showLegendKey val="0"/>
          <c:showVal val="0"/>
          <c:showCatName val="0"/>
          <c:showSerName val="0"/>
          <c:showPercent val="0"/>
          <c:showBubbleSize val="0"/>
        </c:dLbls>
        <c:gapWidth val="247"/>
        <c:overlap val="-27"/>
        <c:axId val="411438808"/>
        <c:axId val="411436512"/>
      </c:barChart>
      <c:lineChart>
        <c:grouping val="standard"/>
        <c:varyColors val="0"/>
        <c:ser>
          <c:idx val="1"/>
          <c:order val="1"/>
          <c:tx>
            <c:strRef>
              <c:f>Graphs!$C$1</c:f>
              <c:strCache>
                <c:ptCount val="1"/>
                <c:pt idx="0">
                  <c:v>Rev Growth </c:v>
                </c:pt>
              </c:strCache>
            </c:strRef>
          </c:tx>
          <c:spPr>
            <a:ln w="3175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numRef>
              <c:f>Graphs!$A$2:$A$7</c:f>
              <c:numCache>
                <c:formatCode>General</c:formatCode>
                <c:ptCount val="6"/>
                <c:pt idx="0">
                  <c:v>2016</c:v>
                </c:pt>
                <c:pt idx="1">
                  <c:v>2017</c:v>
                </c:pt>
                <c:pt idx="2">
                  <c:v>2018</c:v>
                </c:pt>
                <c:pt idx="3">
                  <c:v>2019</c:v>
                </c:pt>
                <c:pt idx="4">
                  <c:v>2020</c:v>
                </c:pt>
                <c:pt idx="5">
                  <c:v>2021</c:v>
                </c:pt>
              </c:numCache>
            </c:numRef>
          </c:cat>
          <c:val>
            <c:numRef>
              <c:f>Graphs!$C$2:$C$7</c:f>
              <c:numCache>
                <c:formatCode>0%</c:formatCode>
                <c:ptCount val="6"/>
                <c:pt idx="0">
                  <c:v>-0.43</c:v>
                </c:pt>
                <c:pt idx="1">
                  <c:v>1.18</c:v>
                </c:pt>
                <c:pt idx="2">
                  <c:v>0.65</c:v>
                </c:pt>
                <c:pt idx="3">
                  <c:v>-0.06</c:v>
                </c:pt>
                <c:pt idx="4">
                  <c:v>-0.11</c:v>
                </c:pt>
                <c:pt idx="5">
                  <c:v>0.54</c:v>
                </c:pt>
              </c:numCache>
            </c:numRef>
          </c:val>
          <c:smooth val="1"/>
          <c:extLst>
            <c:ext xmlns:c16="http://schemas.microsoft.com/office/drawing/2014/chart" uri="{C3380CC4-5D6E-409C-BE32-E72D297353CC}">
              <c16:uniqueId val="{00000001-810C-4858-BAA2-1ED2A2AE1109}"/>
            </c:ext>
          </c:extLst>
        </c:ser>
        <c:dLbls>
          <c:showLegendKey val="0"/>
          <c:showVal val="0"/>
          <c:showCatName val="0"/>
          <c:showSerName val="0"/>
          <c:showPercent val="0"/>
          <c:showBubbleSize val="0"/>
        </c:dLbls>
        <c:marker val="1"/>
        <c:smooth val="0"/>
        <c:axId val="411437824"/>
        <c:axId val="411445040"/>
      </c:lineChart>
      <c:catAx>
        <c:axId val="4114388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11436512"/>
        <c:crosses val="autoZero"/>
        <c:auto val="1"/>
        <c:lblAlgn val="ctr"/>
        <c:lblOffset val="100"/>
        <c:noMultiLvlLbl val="0"/>
      </c:catAx>
      <c:valAx>
        <c:axId val="411436512"/>
        <c:scaling>
          <c:orientation val="minMax"/>
        </c:scaling>
        <c:delete val="0"/>
        <c:axPos val="l"/>
        <c:numFmt formatCode="#,##0_);\(#,##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11438808"/>
        <c:crosses val="autoZero"/>
        <c:crossBetween val="between"/>
      </c:valAx>
      <c:valAx>
        <c:axId val="411445040"/>
        <c:scaling>
          <c:orientation val="minMax"/>
        </c:scaling>
        <c:delete val="0"/>
        <c:axPos val="r"/>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11437824"/>
        <c:crosses val="max"/>
        <c:crossBetween val="between"/>
      </c:valAx>
      <c:catAx>
        <c:axId val="411437824"/>
        <c:scaling>
          <c:orientation val="minMax"/>
        </c:scaling>
        <c:delete val="1"/>
        <c:axPos val="b"/>
        <c:numFmt formatCode="General" sourceLinked="1"/>
        <c:majorTickMark val="none"/>
        <c:minorTickMark val="none"/>
        <c:tickLblPos val="nextTo"/>
        <c:crossAx val="41144504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Graphs!$B$40</c:f>
              <c:strCache>
                <c:ptCount val="1"/>
                <c:pt idx="0">
                  <c:v>CAPEX</c:v>
                </c:pt>
              </c:strCache>
            </c:strRef>
          </c:tx>
          <c:spPr>
            <a:solidFill>
              <a:srgbClr val="00B050"/>
            </a:solidFill>
            <a:ln>
              <a:noFill/>
            </a:ln>
            <a:effectLst/>
          </c:spPr>
          <c:invertIfNegative val="0"/>
          <c:cat>
            <c:numRef>
              <c:f>Graphs!$A$41:$A$51</c:f>
              <c:numCache>
                <c:formatCode>0"A"</c:formatCode>
                <c:ptCount val="11"/>
                <c:pt idx="0">
                  <c:v>2016</c:v>
                </c:pt>
                <c:pt idx="1">
                  <c:v>2017</c:v>
                </c:pt>
                <c:pt idx="2">
                  <c:v>2018</c:v>
                </c:pt>
                <c:pt idx="3">
                  <c:v>2019</c:v>
                </c:pt>
                <c:pt idx="4">
                  <c:v>2020</c:v>
                </c:pt>
                <c:pt idx="5">
                  <c:v>2021</c:v>
                </c:pt>
                <c:pt idx="6" formatCode="0&quot;E&quot;">
                  <c:v>2022</c:v>
                </c:pt>
                <c:pt idx="7" formatCode="0&quot;E&quot;">
                  <c:v>2023</c:v>
                </c:pt>
                <c:pt idx="8" formatCode="0&quot;E&quot;">
                  <c:v>2024</c:v>
                </c:pt>
                <c:pt idx="9" formatCode="0&quot;E&quot;">
                  <c:v>2025</c:v>
                </c:pt>
                <c:pt idx="10" formatCode="0&quot;E&quot;">
                  <c:v>2026</c:v>
                </c:pt>
              </c:numCache>
            </c:numRef>
          </c:cat>
          <c:val>
            <c:numRef>
              <c:f>Graphs!$B$41:$B$51</c:f>
              <c:numCache>
                <c:formatCode>#,##0</c:formatCode>
                <c:ptCount val="11"/>
                <c:pt idx="0">
                  <c:v>15805</c:v>
                </c:pt>
                <c:pt idx="1">
                  <c:v>4818</c:v>
                </c:pt>
                <c:pt idx="2">
                  <c:v>17159</c:v>
                </c:pt>
                <c:pt idx="3">
                  <c:v>35091</c:v>
                </c:pt>
                <c:pt idx="4">
                  <c:v>52090</c:v>
                </c:pt>
                <c:pt idx="5">
                  <c:v>54618</c:v>
                </c:pt>
                <c:pt idx="6">
                  <c:v>76679.194968630458</c:v>
                </c:pt>
                <c:pt idx="7">
                  <c:v>74835.700000000012</c:v>
                </c:pt>
                <c:pt idx="8">
                  <c:v>93157.13707637116</c:v>
                </c:pt>
                <c:pt idx="9">
                  <c:v>108522.00349217062</c:v>
                </c:pt>
                <c:pt idx="10">
                  <c:v>124582.23581742302</c:v>
                </c:pt>
              </c:numCache>
            </c:numRef>
          </c:val>
          <c:extLst>
            <c:ext xmlns:c16="http://schemas.microsoft.com/office/drawing/2014/chart" uri="{C3380CC4-5D6E-409C-BE32-E72D297353CC}">
              <c16:uniqueId val="{00000000-7914-4A6F-B389-B5BD54D221B7}"/>
            </c:ext>
          </c:extLst>
        </c:ser>
        <c:dLbls>
          <c:showLegendKey val="0"/>
          <c:showVal val="0"/>
          <c:showCatName val="0"/>
          <c:showSerName val="0"/>
          <c:showPercent val="0"/>
          <c:showBubbleSize val="0"/>
        </c:dLbls>
        <c:gapWidth val="219"/>
        <c:overlap val="-27"/>
        <c:axId val="444688088"/>
        <c:axId val="444685464"/>
      </c:barChart>
      <c:lineChart>
        <c:grouping val="standard"/>
        <c:varyColors val="0"/>
        <c:ser>
          <c:idx val="1"/>
          <c:order val="1"/>
          <c:tx>
            <c:strRef>
              <c:f>Graphs!$C$40</c:f>
              <c:strCache>
                <c:ptCount val="1"/>
                <c:pt idx="0">
                  <c:v>CAPEX Margin</c:v>
                </c:pt>
              </c:strCache>
            </c:strRef>
          </c:tx>
          <c:spPr>
            <a:ln w="28575" cap="rnd">
              <a:solidFill>
                <a:schemeClr val="accent2"/>
              </a:solidFill>
              <a:round/>
            </a:ln>
            <a:effectLst/>
          </c:spPr>
          <c:marker>
            <c:symbol val="none"/>
          </c:marker>
          <c:cat>
            <c:numRef>
              <c:f>Graphs!$A$41:$A$51</c:f>
              <c:numCache>
                <c:formatCode>0"A"</c:formatCode>
                <c:ptCount val="11"/>
                <c:pt idx="0">
                  <c:v>2016</c:v>
                </c:pt>
                <c:pt idx="1">
                  <c:v>2017</c:v>
                </c:pt>
                <c:pt idx="2">
                  <c:v>2018</c:v>
                </c:pt>
                <c:pt idx="3">
                  <c:v>2019</c:v>
                </c:pt>
                <c:pt idx="4">
                  <c:v>2020</c:v>
                </c:pt>
                <c:pt idx="5">
                  <c:v>2021</c:v>
                </c:pt>
                <c:pt idx="6" formatCode="0&quot;E&quot;">
                  <c:v>2022</c:v>
                </c:pt>
                <c:pt idx="7" formatCode="0&quot;E&quot;">
                  <c:v>2023</c:v>
                </c:pt>
                <c:pt idx="8" formatCode="0&quot;E&quot;">
                  <c:v>2024</c:v>
                </c:pt>
                <c:pt idx="9" formatCode="0&quot;E&quot;">
                  <c:v>2025</c:v>
                </c:pt>
                <c:pt idx="10" formatCode="0&quot;E&quot;">
                  <c:v>2026</c:v>
                </c:pt>
              </c:numCache>
            </c:numRef>
          </c:cat>
          <c:val>
            <c:numRef>
              <c:f>Graphs!$C$41:$C$51</c:f>
              <c:numCache>
                <c:formatCode>0%</c:formatCode>
                <c:ptCount val="11"/>
                <c:pt idx="0">
                  <c:v>0.2493531490596996</c:v>
                </c:pt>
                <c:pt idx="1">
                  <c:v>3.484209688966669E-2</c:v>
                </c:pt>
                <c:pt idx="2">
                  <c:v>7.5129930689037658E-2</c:v>
                </c:pt>
                <c:pt idx="3">
                  <c:v>0.16385642309147028</c:v>
                </c:pt>
                <c:pt idx="4">
                  <c:v>0.27283393218172869</c:v>
                </c:pt>
                <c:pt idx="5">
                  <c:v>0.18600897044249415</c:v>
                </c:pt>
                <c:pt idx="6">
                  <c:v>0.20756644190523105</c:v>
                </c:pt>
                <c:pt idx="7">
                  <c:v>0.17000000000000004</c:v>
                </c:pt>
                <c:pt idx="8">
                  <c:v>0.18785847078257509</c:v>
                </c:pt>
                <c:pt idx="9">
                  <c:v>0.18847497089593537</c:v>
                </c:pt>
                <c:pt idx="10">
                  <c:v>0.18211114722617017</c:v>
                </c:pt>
              </c:numCache>
            </c:numRef>
          </c:val>
          <c:smooth val="1"/>
          <c:extLst>
            <c:ext xmlns:c16="http://schemas.microsoft.com/office/drawing/2014/chart" uri="{C3380CC4-5D6E-409C-BE32-E72D297353CC}">
              <c16:uniqueId val="{00000001-7914-4A6F-B389-B5BD54D221B7}"/>
            </c:ext>
          </c:extLst>
        </c:ser>
        <c:dLbls>
          <c:showLegendKey val="0"/>
          <c:showVal val="0"/>
          <c:showCatName val="0"/>
          <c:showSerName val="0"/>
          <c:showPercent val="0"/>
          <c:showBubbleSize val="0"/>
        </c:dLbls>
        <c:marker val="1"/>
        <c:smooth val="0"/>
        <c:axId val="444689728"/>
        <c:axId val="444683824"/>
      </c:lineChart>
      <c:catAx>
        <c:axId val="444688088"/>
        <c:scaling>
          <c:orientation val="minMax"/>
        </c:scaling>
        <c:delete val="0"/>
        <c:axPos val="b"/>
        <c:numFmt formatCode="0&quot;A&quot;"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685464"/>
        <c:crosses val="autoZero"/>
        <c:auto val="1"/>
        <c:lblAlgn val="ctr"/>
        <c:lblOffset val="100"/>
        <c:noMultiLvlLbl val="0"/>
      </c:catAx>
      <c:valAx>
        <c:axId val="44468546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688088"/>
        <c:crosses val="autoZero"/>
        <c:crossBetween val="between"/>
      </c:valAx>
      <c:valAx>
        <c:axId val="444683824"/>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689728"/>
        <c:crosses val="max"/>
        <c:crossBetween val="between"/>
      </c:valAx>
      <c:catAx>
        <c:axId val="444689728"/>
        <c:scaling>
          <c:orientation val="minMax"/>
        </c:scaling>
        <c:delete val="1"/>
        <c:axPos val="b"/>
        <c:numFmt formatCode="0&quot;A&quot;" sourceLinked="1"/>
        <c:majorTickMark val="none"/>
        <c:minorTickMark val="none"/>
        <c:tickLblPos val="nextTo"/>
        <c:crossAx val="444683824"/>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Leverage Ratios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Graphs!$B$55</c:f>
              <c:strCache>
                <c:ptCount val="1"/>
                <c:pt idx="0">
                  <c:v>Debt to Capital</c:v>
                </c:pt>
              </c:strCache>
            </c:strRef>
          </c:tx>
          <c:spPr>
            <a:solidFill>
              <a:srgbClr val="00B050"/>
            </a:solidFill>
            <a:ln>
              <a:noFill/>
            </a:ln>
            <a:effectLst/>
          </c:spPr>
          <c:invertIfNegative val="0"/>
          <c:cat>
            <c:numRef>
              <c:f>Graphs!$A$56:$A$61</c:f>
              <c:numCache>
                <c:formatCode>0"A"</c:formatCode>
                <c:ptCount val="6"/>
                <c:pt idx="0">
                  <c:v>2016</c:v>
                </c:pt>
                <c:pt idx="1">
                  <c:v>2017</c:v>
                </c:pt>
                <c:pt idx="2">
                  <c:v>2018</c:v>
                </c:pt>
                <c:pt idx="3">
                  <c:v>2019</c:v>
                </c:pt>
                <c:pt idx="4">
                  <c:v>2020</c:v>
                </c:pt>
                <c:pt idx="5">
                  <c:v>2021</c:v>
                </c:pt>
              </c:numCache>
            </c:numRef>
          </c:cat>
          <c:val>
            <c:numRef>
              <c:f>Graphs!$B$56:$B$61</c:f>
              <c:numCache>
                <c:formatCode>0.00</c:formatCode>
                <c:ptCount val="6"/>
                <c:pt idx="0">
                  <c:v>0.2655176384034596</c:v>
                </c:pt>
                <c:pt idx="1">
                  <c:v>0.16853709009869469</c:v>
                </c:pt>
                <c:pt idx="2">
                  <c:v>0.21398561583697309</c:v>
                </c:pt>
                <c:pt idx="3">
                  <c:v>0.27539356891642941</c:v>
                </c:pt>
                <c:pt idx="4">
                  <c:v>0.26796579795510111</c:v>
                </c:pt>
                <c:pt idx="5">
                  <c:v>0.29265008321893871</c:v>
                </c:pt>
              </c:numCache>
            </c:numRef>
          </c:val>
          <c:extLst>
            <c:ext xmlns:c16="http://schemas.microsoft.com/office/drawing/2014/chart" uri="{C3380CC4-5D6E-409C-BE32-E72D297353CC}">
              <c16:uniqueId val="{00000000-3095-4DB3-A44F-22C7BCA9300D}"/>
            </c:ext>
          </c:extLst>
        </c:ser>
        <c:ser>
          <c:idx val="1"/>
          <c:order val="1"/>
          <c:tx>
            <c:strRef>
              <c:f>Graphs!$C$55</c:f>
              <c:strCache>
                <c:ptCount val="1"/>
                <c:pt idx="0">
                  <c:v>Debt to Equity</c:v>
                </c:pt>
              </c:strCache>
            </c:strRef>
          </c:tx>
          <c:spPr>
            <a:solidFill>
              <a:schemeClr val="accent2"/>
            </a:solidFill>
            <a:ln>
              <a:noFill/>
            </a:ln>
            <a:effectLst/>
          </c:spPr>
          <c:invertIfNegative val="0"/>
          <c:cat>
            <c:numRef>
              <c:f>Graphs!$A$56:$A$61</c:f>
              <c:numCache>
                <c:formatCode>0"A"</c:formatCode>
                <c:ptCount val="6"/>
                <c:pt idx="0">
                  <c:v>2016</c:v>
                </c:pt>
                <c:pt idx="1">
                  <c:v>2017</c:v>
                </c:pt>
                <c:pt idx="2">
                  <c:v>2018</c:v>
                </c:pt>
                <c:pt idx="3">
                  <c:v>2019</c:v>
                </c:pt>
                <c:pt idx="4">
                  <c:v>2020</c:v>
                </c:pt>
                <c:pt idx="5">
                  <c:v>2021</c:v>
                </c:pt>
              </c:numCache>
            </c:numRef>
          </c:cat>
          <c:val>
            <c:numRef>
              <c:f>Graphs!$C$56:$C$61</c:f>
              <c:numCache>
                <c:formatCode>0.00</c:formatCode>
                <c:ptCount val="6"/>
                <c:pt idx="0">
                  <c:v>0.36150308337739423</c:v>
                </c:pt>
                <c:pt idx="1">
                  <c:v>0.2026994687215814</c:v>
                </c:pt>
                <c:pt idx="2">
                  <c:v>0.27224134843897518</c:v>
                </c:pt>
                <c:pt idx="3">
                  <c:v>0.38005951521104786</c:v>
                </c:pt>
                <c:pt idx="4">
                  <c:v>0.36605639081692198</c:v>
                </c:pt>
                <c:pt idx="5">
                  <c:v>0.41372745832883118</c:v>
                </c:pt>
              </c:numCache>
            </c:numRef>
          </c:val>
          <c:extLst>
            <c:ext xmlns:c16="http://schemas.microsoft.com/office/drawing/2014/chart" uri="{C3380CC4-5D6E-409C-BE32-E72D297353CC}">
              <c16:uniqueId val="{00000001-3095-4DB3-A44F-22C7BCA9300D}"/>
            </c:ext>
          </c:extLst>
        </c:ser>
        <c:ser>
          <c:idx val="2"/>
          <c:order val="2"/>
          <c:tx>
            <c:strRef>
              <c:f>Graphs!$D$55</c:f>
              <c:strCache>
                <c:ptCount val="1"/>
              </c:strCache>
            </c:strRef>
          </c:tx>
          <c:spPr>
            <a:solidFill>
              <a:schemeClr val="accent3"/>
            </a:solidFill>
            <a:ln>
              <a:noFill/>
            </a:ln>
            <a:effectLst/>
          </c:spPr>
          <c:invertIfNegative val="0"/>
          <c:cat>
            <c:numRef>
              <c:f>Graphs!$A$56:$A$61</c:f>
              <c:numCache>
                <c:formatCode>0"A"</c:formatCode>
                <c:ptCount val="6"/>
                <c:pt idx="0">
                  <c:v>2016</c:v>
                </c:pt>
                <c:pt idx="1">
                  <c:v>2017</c:v>
                </c:pt>
                <c:pt idx="2">
                  <c:v>2018</c:v>
                </c:pt>
                <c:pt idx="3">
                  <c:v>2019</c:v>
                </c:pt>
                <c:pt idx="4">
                  <c:v>2020</c:v>
                </c:pt>
                <c:pt idx="5">
                  <c:v>2021</c:v>
                </c:pt>
              </c:numCache>
            </c:numRef>
          </c:cat>
          <c:val>
            <c:numRef>
              <c:f>Graphs!$D$56:$D$61</c:f>
              <c:numCache>
                <c:formatCode>General</c:formatCode>
                <c:ptCount val="6"/>
              </c:numCache>
            </c:numRef>
          </c:val>
          <c:extLst>
            <c:ext xmlns:c16="http://schemas.microsoft.com/office/drawing/2014/chart" uri="{C3380CC4-5D6E-409C-BE32-E72D297353CC}">
              <c16:uniqueId val="{00000002-3095-4DB3-A44F-22C7BCA9300D}"/>
            </c:ext>
          </c:extLst>
        </c:ser>
        <c:dLbls>
          <c:showLegendKey val="0"/>
          <c:showVal val="0"/>
          <c:showCatName val="0"/>
          <c:showSerName val="0"/>
          <c:showPercent val="0"/>
          <c:showBubbleSize val="0"/>
        </c:dLbls>
        <c:gapWidth val="219"/>
        <c:overlap val="-27"/>
        <c:axId val="443304840"/>
        <c:axId val="443306808"/>
      </c:barChart>
      <c:catAx>
        <c:axId val="443304840"/>
        <c:scaling>
          <c:orientation val="minMax"/>
        </c:scaling>
        <c:delete val="0"/>
        <c:axPos val="b"/>
        <c:numFmt formatCode="0&quot;A&quot;"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3306808"/>
        <c:crosses val="autoZero"/>
        <c:auto val="1"/>
        <c:lblAlgn val="ctr"/>
        <c:lblOffset val="100"/>
        <c:noMultiLvlLbl val="0"/>
      </c:catAx>
      <c:valAx>
        <c:axId val="443306808"/>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3304840"/>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Capital Structure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Graphs!$B$65</c:f>
              <c:strCache>
                <c:ptCount val="1"/>
                <c:pt idx="0">
                  <c:v>Debt </c:v>
                </c:pt>
              </c:strCache>
            </c:strRef>
          </c:tx>
          <c:spPr>
            <a:solidFill>
              <a:srgbClr val="00B050"/>
            </a:solidFill>
            <a:ln>
              <a:noFill/>
            </a:ln>
            <a:effectLst/>
          </c:spPr>
          <c:invertIfNegative val="0"/>
          <c:cat>
            <c:numRef>
              <c:f>Graphs!$A$66:$A$71</c:f>
              <c:numCache>
                <c:formatCode>General</c:formatCode>
                <c:ptCount val="6"/>
                <c:pt idx="0">
                  <c:v>2016</c:v>
                </c:pt>
                <c:pt idx="1">
                  <c:v>2017</c:v>
                </c:pt>
                <c:pt idx="2">
                  <c:v>2018</c:v>
                </c:pt>
                <c:pt idx="3">
                  <c:v>2019</c:v>
                </c:pt>
                <c:pt idx="4">
                  <c:v>2020</c:v>
                </c:pt>
                <c:pt idx="5">
                  <c:v>2021</c:v>
                </c:pt>
              </c:numCache>
            </c:numRef>
          </c:cat>
          <c:val>
            <c:numRef>
              <c:f>Graphs!$B$66:$B$71</c:f>
              <c:numCache>
                <c:formatCode>0%</c:formatCode>
                <c:ptCount val="6"/>
                <c:pt idx="0">
                  <c:v>0.2655176384034596</c:v>
                </c:pt>
                <c:pt idx="1">
                  <c:v>0.16853709009869469</c:v>
                </c:pt>
                <c:pt idx="2">
                  <c:v>0.21398561583697309</c:v>
                </c:pt>
                <c:pt idx="3">
                  <c:v>0.27539356891642941</c:v>
                </c:pt>
                <c:pt idx="4">
                  <c:v>0.26796579795510111</c:v>
                </c:pt>
                <c:pt idx="5">
                  <c:v>0.29265008321893871</c:v>
                </c:pt>
              </c:numCache>
            </c:numRef>
          </c:val>
          <c:extLst>
            <c:ext xmlns:c16="http://schemas.microsoft.com/office/drawing/2014/chart" uri="{C3380CC4-5D6E-409C-BE32-E72D297353CC}">
              <c16:uniqueId val="{00000000-B460-4EF9-96FA-338963BB18B2}"/>
            </c:ext>
          </c:extLst>
        </c:ser>
        <c:ser>
          <c:idx val="1"/>
          <c:order val="1"/>
          <c:tx>
            <c:strRef>
              <c:f>Graphs!$C$65</c:f>
              <c:strCache>
                <c:ptCount val="1"/>
                <c:pt idx="0">
                  <c:v>Equity</c:v>
                </c:pt>
              </c:strCache>
            </c:strRef>
          </c:tx>
          <c:spPr>
            <a:solidFill>
              <a:schemeClr val="accent2"/>
            </a:solidFill>
            <a:ln>
              <a:noFill/>
            </a:ln>
            <a:effectLst/>
          </c:spPr>
          <c:invertIfNegative val="0"/>
          <c:cat>
            <c:numRef>
              <c:f>Graphs!$A$66:$A$71</c:f>
              <c:numCache>
                <c:formatCode>General</c:formatCode>
                <c:ptCount val="6"/>
                <c:pt idx="0">
                  <c:v>2016</c:v>
                </c:pt>
                <c:pt idx="1">
                  <c:v>2017</c:v>
                </c:pt>
                <c:pt idx="2">
                  <c:v>2018</c:v>
                </c:pt>
                <c:pt idx="3">
                  <c:v>2019</c:v>
                </c:pt>
                <c:pt idx="4">
                  <c:v>2020</c:v>
                </c:pt>
                <c:pt idx="5">
                  <c:v>2021</c:v>
                </c:pt>
              </c:numCache>
            </c:numRef>
          </c:cat>
          <c:val>
            <c:numRef>
              <c:f>Graphs!$C$66:$C$71</c:f>
              <c:numCache>
                <c:formatCode>0%</c:formatCode>
                <c:ptCount val="6"/>
                <c:pt idx="0">
                  <c:v>0.73448236159654046</c:v>
                </c:pt>
                <c:pt idx="1">
                  <c:v>0.83146290990130534</c:v>
                </c:pt>
                <c:pt idx="2">
                  <c:v>0.78601438416302694</c:v>
                </c:pt>
                <c:pt idx="3">
                  <c:v>0.72460643108357059</c:v>
                </c:pt>
                <c:pt idx="4">
                  <c:v>0.73203420204489889</c:v>
                </c:pt>
                <c:pt idx="5">
                  <c:v>0.70734991678106129</c:v>
                </c:pt>
              </c:numCache>
            </c:numRef>
          </c:val>
          <c:extLst>
            <c:ext xmlns:c16="http://schemas.microsoft.com/office/drawing/2014/chart" uri="{C3380CC4-5D6E-409C-BE32-E72D297353CC}">
              <c16:uniqueId val="{00000001-B460-4EF9-96FA-338963BB18B2}"/>
            </c:ext>
          </c:extLst>
        </c:ser>
        <c:dLbls>
          <c:showLegendKey val="0"/>
          <c:showVal val="0"/>
          <c:showCatName val="0"/>
          <c:showSerName val="0"/>
          <c:showPercent val="0"/>
          <c:showBubbleSize val="0"/>
        </c:dLbls>
        <c:gapWidth val="219"/>
        <c:overlap val="-27"/>
        <c:axId val="452082968"/>
        <c:axId val="452086576"/>
      </c:barChart>
      <c:catAx>
        <c:axId val="45208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2086576"/>
        <c:crosses val="autoZero"/>
        <c:auto val="1"/>
        <c:lblAlgn val="ctr"/>
        <c:lblOffset val="100"/>
        <c:noMultiLvlLbl val="0"/>
      </c:catAx>
      <c:valAx>
        <c:axId val="4520865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20829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Revenue contribution of Oil and Gas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Graphs!$M$12</c:f>
              <c:strCache>
                <c:ptCount val="1"/>
                <c:pt idx="0">
                  <c:v>Oil Revenue</c:v>
                </c:pt>
              </c:strCache>
            </c:strRef>
          </c:tx>
          <c:spPr>
            <a:solidFill>
              <a:srgbClr val="00B050"/>
            </a:solidFill>
            <a:ln>
              <a:noFill/>
            </a:ln>
            <a:effectLst/>
          </c:spPr>
          <c:invertIfNegative val="0"/>
          <c:cat>
            <c:numRef>
              <c:f>Graphs!$L$13:$L$18</c:f>
              <c:numCache>
                <c:formatCode>General</c:formatCode>
                <c:ptCount val="6"/>
                <c:pt idx="0">
                  <c:v>2016</c:v>
                </c:pt>
                <c:pt idx="1">
                  <c:v>2017</c:v>
                </c:pt>
                <c:pt idx="2">
                  <c:v>2018</c:v>
                </c:pt>
                <c:pt idx="3">
                  <c:v>2019</c:v>
                </c:pt>
                <c:pt idx="4">
                  <c:v>2020</c:v>
                </c:pt>
                <c:pt idx="5">
                  <c:v>2021</c:v>
                </c:pt>
              </c:numCache>
            </c:numRef>
          </c:cat>
          <c:val>
            <c:numRef>
              <c:f>Graphs!$M$13:$M$18</c:f>
              <c:numCache>
                <c:formatCode>#,##0</c:formatCode>
                <c:ptCount val="6"/>
                <c:pt idx="0">
                  <c:v>35921</c:v>
                </c:pt>
                <c:pt idx="1">
                  <c:v>100369</c:v>
                </c:pt>
                <c:pt idx="2">
                  <c:v>180751</c:v>
                </c:pt>
                <c:pt idx="3">
                  <c:v>151954</c:v>
                </c:pt>
                <c:pt idx="4">
                  <c:v>150422</c:v>
                </c:pt>
                <c:pt idx="5">
                  <c:v>247651</c:v>
                </c:pt>
              </c:numCache>
            </c:numRef>
          </c:val>
          <c:extLst>
            <c:ext xmlns:c16="http://schemas.microsoft.com/office/drawing/2014/chart" uri="{C3380CC4-5D6E-409C-BE32-E72D297353CC}">
              <c16:uniqueId val="{00000000-E681-4495-B9D9-2DFF10C4B7B9}"/>
            </c:ext>
          </c:extLst>
        </c:ser>
        <c:ser>
          <c:idx val="1"/>
          <c:order val="1"/>
          <c:tx>
            <c:strRef>
              <c:f>Graphs!$N$12</c:f>
              <c:strCache>
                <c:ptCount val="1"/>
                <c:pt idx="0">
                  <c:v>Gas Revenue</c:v>
                </c:pt>
              </c:strCache>
            </c:strRef>
          </c:tx>
          <c:spPr>
            <a:solidFill>
              <a:schemeClr val="accent2"/>
            </a:solidFill>
            <a:ln>
              <a:noFill/>
            </a:ln>
            <a:effectLst/>
          </c:spPr>
          <c:invertIfNegative val="0"/>
          <c:cat>
            <c:numRef>
              <c:f>Graphs!$L$13:$L$18</c:f>
              <c:numCache>
                <c:formatCode>General</c:formatCode>
                <c:ptCount val="6"/>
                <c:pt idx="0">
                  <c:v>2016</c:v>
                </c:pt>
                <c:pt idx="1">
                  <c:v>2017</c:v>
                </c:pt>
                <c:pt idx="2">
                  <c:v>2018</c:v>
                </c:pt>
                <c:pt idx="3">
                  <c:v>2019</c:v>
                </c:pt>
                <c:pt idx="4">
                  <c:v>2020</c:v>
                </c:pt>
                <c:pt idx="5">
                  <c:v>2021</c:v>
                </c:pt>
              </c:numCache>
            </c:numRef>
          </c:cat>
          <c:val>
            <c:numRef>
              <c:f>Graphs!$N$13:$N$18</c:f>
              <c:numCache>
                <c:formatCode>#,##0</c:formatCode>
                <c:ptCount val="6"/>
                <c:pt idx="0">
                  <c:v>27463</c:v>
                </c:pt>
                <c:pt idx="1">
                  <c:v>37912</c:v>
                </c:pt>
                <c:pt idx="2">
                  <c:v>47640</c:v>
                </c:pt>
                <c:pt idx="3">
                  <c:v>62203</c:v>
                </c:pt>
                <c:pt idx="4">
                  <c:v>40500</c:v>
                </c:pt>
                <c:pt idx="5">
                  <c:v>45980</c:v>
                </c:pt>
              </c:numCache>
            </c:numRef>
          </c:val>
          <c:extLst>
            <c:ext xmlns:c16="http://schemas.microsoft.com/office/drawing/2014/chart" uri="{C3380CC4-5D6E-409C-BE32-E72D297353CC}">
              <c16:uniqueId val="{00000001-E681-4495-B9D9-2DFF10C4B7B9}"/>
            </c:ext>
          </c:extLst>
        </c:ser>
        <c:dLbls>
          <c:showLegendKey val="0"/>
          <c:showVal val="0"/>
          <c:showCatName val="0"/>
          <c:showSerName val="0"/>
          <c:showPercent val="0"/>
          <c:showBubbleSize val="0"/>
        </c:dLbls>
        <c:gapWidth val="219"/>
        <c:overlap val="100"/>
        <c:axId val="455676320"/>
        <c:axId val="455677304"/>
      </c:barChart>
      <c:catAx>
        <c:axId val="455676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677304"/>
        <c:crosses val="autoZero"/>
        <c:auto val="1"/>
        <c:lblAlgn val="ctr"/>
        <c:lblOffset val="100"/>
        <c:noMultiLvlLbl val="0"/>
      </c:catAx>
      <c:valAx>
        <c:axId val="45567730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6763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400" dirty="0"/>
              <a:t>Gas Volumes and Price</a:t>
            </a:r>
          </a:p>
        </c:rich>
      </c:tx>
      <c:layout>
        <c:manualLayout>
          <c:xMode val="edge"/>
          <c:yMode val="edge"/>
          <c:x val="0.27014941333391945"/>
          <c:y val="6.2305329912990579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10516055246951461"/>
          <c:y val="0.29442729791105438"/>
          <c:w val="0.82822516933437085"/>
          <c:h val="0.40738364493266338"/>
        </c:manualLayout>
      </c:layout>
      <c:barChart>
        <c:barDir val="col"/>
        <c:grouping val="clustered"/>
        <c:varyColors val="0"/>
        <c:ser>
          <c:idx val="0"/>
          <c:order val="0"/>
          <c:tx>
            <c:strRef>
              <c:f>Graphs!$M$1</c:f>
              <c:strCache>
                <c:ptCount val="1"/>
                <c:pt idx="0">
                  <c:v>Gas volume produced (Mmscf)</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numRef>
              <c:f>Graphs!$L$2:$L$7</c:f>
              <c:numCache>
                <c:formatCode>General</c:formatCode>
                <c:ptCount val="6"/>
                <c:pt idx="0">
                  <c:v>2016</c:v>
                </c:pt>
                <c:pt idx="1">
                  <c:v>2017</c:v>
                </c:pt>
                <c:pt idx="2">
                  <c:v>2018</c:v>
                </c:pt>
                <c:pt idx="3">
                  <c:v>2019</c:v>
                </c:pt>
                <c:pt idx="4">
                  <c:v>2020</c:v>
                </c:pt>
                <c:pt idx="5">
                  <c:v>2021</c:v>
                </c:pt>
              </c:numCache>
            </c:numRef>
          </c:cat>
          <c:val>
            <c:numRef>
              <c:f>Graphs!$M$2:$M$7</c:f>
              <c:numCache>
                <c:formatCode>General</c:formatCode>
                <c:ptCount val="6"/>
                <c:pt idx="0">
                  <c:v>95</c:v>
                </c:pt>
                <c:pt idx="1">
                  <c:v>114</c:v>
                </c:pt>
                <c:pt idx="2">
                  <c:v>145</c:v>
                </c:pt>
                <c:pt idx="3">
                  <c:v>131</c:v>
                </c:pt>
                <c:pt idx="4">
                  <c:v>101</c:v>
                </c:pt>
                <c:pt idx="5">
                  <c:v>108</c:v>
                </c:pt>
              </c:numCache>
            </c:numRef>
          </c:val>
          <c:extLst>
            <c:ext xmlns:c16="http://schemas.microsoft.com/office/drawing/2014/chart" uri="{C3380CC4-5D6E-409C-BE32-E72D297353CC}">
              <c16:uniqueId val="{00000000-B898-4658-AF9B-3A910B2FB3E1}"/>
            </c:ext>
          </c:extLst>
        </c:ser>
        <c:dLbls>
          <c:showLegendKey val="0"/>
          <c:showVal val="0"/>
          <c:showCatName val="0"/>
          <c:showSerName val="0"/>
          <c:showPercent val="0"/>
          <c:showBubbleSize val="0"/>
        </c:dLbls>
        <c:gapWidth val="269"/>
        <c:axId val="489547960"/>
        <c:axId val="489543696"/>
      </c:barChart>
      <c:lineChart>
        <c:grouping val="standard"/>
        <c:varyColors val="0"/>
        <c:ser>
          <c:idx val="1"/>
          <c:order val="1"/>
          <c:tx>
            <c:strRef>
              <c:f>Graphs!$N$1</c:f>
              <c:strCache>
                <c:ptCount val="1"/>
                <c:pt idx="0">
                  <c:v>Average Gas Price ($/Mscf)</c:v>
                </c:pt>
              </c:strCache>
            </c:strRef>
          </c:tx>
          <c:spPr>
            <a:ln w="31750" cap="rnd">
              <a:solidFill>
                <a:schemeClr val="accent2"/>
              </a:solidFill>
              <a:round/>
            </a:ln>
            <a:effectLst/>
          </c:spPr>
          <c:marker>
            <c:symbol val="none"/>
          </c:marker>
          <c:cat>
            <c:numRef>
              <c:f>Graphs!$L$2:$L$7</c:f>
              <c:numCache>
                <c:formatCode>General</c:formatCode>
                <c:ptCount val="6"/>
                <c:pt idx="0">
                  <c:v>2016</c:v>
                </c:pt>
                <c:pt idx="1">
                  <c:v>2017</c:v>
                </c:pt>
                <c:pt idx="2">
                  <c:v>2018</c:v>
                </c:pt>
                <c:pt idx="3">
                  <c:v>2019</c:v>
                </c:pt>
                <c:pt idx="4">
                  <c:v>2020</c:v>
                </c:pt>
                <c:pt idx="5">
                  <c:v>2021</c:v>
                </c:pt>
              </c:numCache>
            </c:numRef>
          </c:cat>
          <c:val>
            <c:numRef>
              <c:f>Graphs!$N$2:$N$7</c:f>
              <c:numCache>
                <c:formatCode>General</c:formatCode>
                <c:ptCount val="6"/>
                <c:pt idx="0">
                  <c:v>3.03</c:v>
                </c:pt>
                <c:pt idx="1">
                  <c:v>2.97</c:v>
                </c:pt>
                <c:pt idx="2">
                  <c:v>2.94</c:v>
                </c:pt>
                <c:pt idx="3">
                  <c:v>2.84</c:v>
                </c:pt>
                <c:pt idx="4">
                  <c:v>2.87</c:v>
                </c:pt>
                <c:pt idx="5">
                  <c:v>2.85</c:v>
                </c:pt>
              </c:numCache>
            </c:numRef>
          </c:val>
          <c:smooth val="1"/>
          <c:extLst>
            <c:ext xmlns:c16="http://schemas.microsoft.com/office/drawing/2014/chart" uri="{C3380CC4-5D6E-409C-BE32-E72D297353CC}">
              <c16:uniqueId val="{00000001-B898-4658-AF9B-3A910B2FB3E1}"/>
            </c:ext>
          </c:extLst>
        </c:ser>
        <c:dLbls>
          <c:showLegendKey val="0"/>
          <c:showVal val="0"/>
          <c:showCatName val="0"/>
          <c:showSerName val="0"/>
          <c:showPercent val="0"/>
          <c:showBubbleSize val="0"/>
        </c:dLbls>
        <c:marker val="1"/>
        <c:smooth val="0"/>
        <c:axId val="439891688"/>
        <c:axId val="439893984"/>
      </c:lineChart>
      <c:catAx>
        <c:axId val="48954796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89543696"/>
        <c:crosses val="autoZero"/>
        <c:auto val="1"/>
        <c:lblAlgn val="ctr"/>
        <c:lblOffset val="100"/>
        <c:noMultiLvlLbl val="0"/>
      </c:catAx>
      <c:valAx>
        <c:axId val="48954369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89547960"/>
        <c:crosses val="autoZero"/>
        <c:crossBetween val="between"/>
      </c:valAx>
      <c:valAx>
        <c:axId val="439893984"/>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39891688"/>
        <c:crosses val="max"/>
        <c:crossBetween val="between"/>
      </c:valAx>
      <c:catAx>
        <c:axId val="439891688"/>
        <c:scaling>
          <c:orientation val="minMax"/>
        </c:scaling>
        <c:delete val="1"/>
        <c:axPos val="b"/>
        <c:numFmt formatCode="General" sourceLinked="1"/>
        <c:majorTickMark val="none"/>
        <c:minorTickMark val="none"/>
        <c:tickLblPos val="nextTo"/>
        <c:crossAx val="439893984"/>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Oil volumes</a:t>
            </a:r>
            <a:r>
              <a:rPr lang="en-US" b="1" baseline="0" dirty="0"/>
              <a:t> and price</a:t>
            </a:r>
            <a:endParaRPr lang="en-US"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Graphs!$B$12</c:f>
              <c:strCache>
                <c:ptCount val="1"/>
                <c:pt idx="0">
                  <c:v>Oil volume produced (bopd)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Graphs!$A$13:$A$18</c:f>
              <c:numCache>
                <c:formatCode>General</c:formatCode>
                <c:ptCount val="6"/>
                <c:pt idx="0">
                  <c:v>2016</c:v>
                </c:pt>
                <c:pt idx="1">
                  <c:v>2017</c:v>
                </c:pt>
                <c:pt idx="2">
                  <c:v>2018</c:v>
                </c:pt>
                <c:pt idx="3">
                  <c:v>2019</c:v>
                </c:pt>
                <c:pt idx="4">
                  <c:v>2020</c:v>
                </c:pt>
                <c:pt idx="5">
                  <c:v>2021</c:v>
                </c:pt>
              </c:numCache>
            </c:numRef>
          </c:cat>
          <c:val>
            <c:numRef>
              <c:f>Graphs!$B$13:$B$18</c:f>
              <c:numCache>
                <c:formatCode>#,##0</c:formatCode>
                <c:ptCount val="6"/>
                <c:pt idx="0">
                  <c:v>10091</c:v>
                </c:pt>
                <c:pt idx="1">
                  <c:v>17853</c:v>
                </c:pt>
                <c:pt idx="2">
                  <c:v>25669</c:v>
                </c:pt>
                <c:pt idx="3">
                  <c:v>23935</c:v>
                </c:pt>
                <c:pt idx="4">
                  <c:v>33714</c:v>
                </c:pt>
                <c:pt idx="5">
                  <c:v>29091</c:v>
                </c:pt>
              </c:numCache>
            </c:numRef>
          </c:val>
          <c:extLst>
            <c:ext xmlns:c16="http://schemas.microsoft.com/office/drawing/2014/chart" uri="{C3380CC4-5D6E-409C-BE32-E72D297353CC}">
              <c16:uniqueId val="{00000000-5DE7-4F18-B5C8-9F8FFB2D4CF2}"/>
            </c:ext>
          </c:extLst>
        </c:ser>
        <c:dLbls>
          <c:showLegendKey val="0"/>
          <c:showVal val="0"/>
          <c:showCatName val="0"/>
          <c:showSerName val="0"/>
          <c:showPercent val="0"/>
          <c:showBubbleSize val="0"/>
        </c:dLbls>
        <c:gapWidth val="219"/>
        <c:axId val="487007936"/>
        <c:axId val="487000392"/>
      </c:barChart>
      <c:lineChart>
        <c:grouping val="standard"/>
        <c:varyColors val="0"/>
        <c:ser>
          <c:idx val="1"/>
          <c:order val="1"/>
          <c:tx>
            <c:strRef>
              <c:f>Graphs!$C$12</c:f>
              <c:strCache>
                <c:ptCount val="1"/>
                <c:pt idx="0">
                  <c:v>Average Oil Price ($/bbl)</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Graphs!$A$13:$A$18</c:f>
              <c:numCache>
                <c:formatCode>General</c:formatCode>
                <c:ptCount val="6"/>
                <c:pt idx="0">
                  <c:v>2016</c:v>
                </c:pt>
                <c:pt idx="1">
                  <c:v>2017</c:v>
                </c:pt>
                <c:pt idx="2">
                  <c:v>2018</c:v>
                </c:pt>
                <c:pt idx="3">
                  <c:v>2019</c:v>
                </c:pt>
                <c:pt idx="4">
                  <c:v>2020</c:v>
                </c:pt>
                <c:pt idx="5">
                  <c:v>2021</c:v>
                </c:pt>
              </c:numCache>
            </c:numRef>
          </c:cat>
          <c:val>
            <c:numRef>
              <c:f>Graphs!$C$13:$C$18</c:f>
              <c:numCache>
                <c:formatCode>General</c:formatCode>
                <c:ptCount val="6"/>
                <c:pt idx="0">
                  <c:v>40</c:v>
                </c:pt>
                <c:pt idx="1">
                  <c:v>50.4</c:v>
                </c:pt>
                <c:pt idx="2">
                  <c:v>70</c:v>
                </c:pt>
                <c:pt idx="3">
                  <c:v>64</c:v>
                </c:pt>
                <c:pt idx="4">
                  <c:v>39.950000000000003</c:v>
                </c:pt>
                <c:pt idx="5">
                  <c:v>70.540000000000006</c:v>
                </c:pt>
              </c:numCache>
            </c:numRef>
          </c:val>
          <c:smooth val="1"/>
          <c:extLst>
            <c:ext xmlns:c16="http://schemas.microsoft.com/office/drawing/2014/chart" uri="{C3380CC4-5D6E-409C-BE32-E72D297353CC}">
              <c16:uniqueId val="{00000001-5DE7-4F18-B5C8-9F8FFB2D4CF2}"/>
            </c:ext>
          </c:extLst>
        </c:ser>
        <c:dLbls>
          <c:showLegendKey val="0"/>
          <c:showVal val="0"/>
          <c:showCatName val="0"/>
          <c:showSerName val="0"/>
          <c:showPercent val="0"/>
          <c:showBubbleSize val="0"/>
        </c:dLbls>
        <c:marker val="1"/>
        <c:smooth val="0"/>
        <c:axId val="442731208"/>
        <c:axId val="442727272"/>
      </c:lineChart>
      <c:catAx>
        <c:axId val="48700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0392"/>
        <c:crosses val="autoZero"/>
        <c:auto val="1"/>
        <c:lblAlgn val="ctr"/>
        <c:lblOffset val="100"/>
        <c:noMultiLvlLbl val="0"/>
      </c:catAx>
      <c:valAx>
        <c:axId val="48700039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7936"/>
        <c:crosses val="autoZero"/>
        <c:crossBetween val="between"/>
      </c:valAx>
      <c:valAx>
        <c:axId val="44272727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2731208"/>
        <c:crosses val="max"/>
        <c:crossBetween val="between"/>
      </c:valAx>
      <c:catAx>
        <c:axId val="442731208"/>
        <c:scaling>
          <c:orientation val="minMax"/>
        </c:scaling>
        <c:delete val="1"/>
        <c:axPos val="b"/>
        <c:numFmt formatCode="General" sourceLinked="1"/>
        <c:majorTickMark val="out"/>
        <c:minorTickMark val="none"/>
        <c:tickLblPos val="nextTo"/>
        <c:crossAx val="44272727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Revenue Forecast</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Graphs!$B$22</c:f>
              <c:strCache>
                <c:ptCount val="1"/>
                <c:pt idx="0">
                  <c:v>Revenue</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Graphs!$A$23:$A$28</c:f>
              <c:numCache>
                <c:formatCode>0"E"</c:formatCode>
                <c:ptCount val="6"/>
                <c:pt idx="0" formatCode="0&quot;A&quot;">
                  <c:v>2021</c:v>
                </c:pt>
                <c:pt idx="1">
                  <c:v>2022</c:v>
                </c:pt>
                <c:pt idx="2">
                  <c:v>2023</c:v>
                </c:pt>
                <c:pt idx="3">
                  <c:v>2024</c:v>
                </c:pt>
                <c:pt idx="4">
                  <c:v>2025</c:v>
                </c:pt>
                <c:pt idx="5">
                  <c:v>2026</c:v>
                </c:pt>
              </c:numCache>
            </c:numRef>
          </c:cat>
          <c:val>
            <c:numRef>
              <c:f>Graphs!$B$23:$B$28</c:f>
              <c:numCache>
                <c:formatCode>#,##0</c:formatCode>
                <c:ptCount val="6"/>
                <c:pt idx="0">
                  <c:v>293631</c:v>
                </c:pt>
                <c:pt idx="1">
                  <c:v>369420</c:v>
                </c:pt>
                <c:pt idx="2">
                  <c:v>440210</c:v>
                </c:pt>
                <c:pt idx="3">
                  <c:v>495890</c:v>
                </c:pt>
                <c:pt idx="4">
                  <c:v>575790</c:v>
                </c:pt>
                <c:pt idx="5">
                  <c:v>684100</c:v>
                </c:pt>
              </c:numCache>
            </c:numRef>
          </c:val>
          <c:extLst>
            <c:ext xmlns:c16="http://schemas.microsoft.com/office/drawing/2014/chart" uri="{C3380CC4-5D6E-409C-BE32-E72D297353CC}">
              <c16:uniqueId val="{00000000-F845-4433-92C6-7FDDC0341448}"/>
            </c:ext>
          </c:extLst>
        </c:ser>
        <c:dLbls>
          <c:showLegendKey val="0"/>
          <c:showVal val="0"/>
          <c:showCatName val="0"/>
          <c:showSerName val="0"/>
          <c:showPercent val="0"/>
          <c:showBubbleSize val="0"/>
        </c:dLbls>
        <c:gapWidth val="150"/>
        <c:axId val="435499360"/>
        <c:axId val="435501328"/>
      </c:barChart>
      <c:lineChart>
        <c:grouping val="standard"/>
        <c:varyColors val="0"/>
        <c:ser>
          <c:idx val="1"/>
          <c:order val="1"/>
          <c:tx>
            <c:strRef>
              <c:f>Graphs!$C$22</c:f>
              <c:strCache>
                <c:ptCount val="1"/>
                <c:pt idx="0">
                  <c:v>Rev Growth </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Graphs!$A$23:$A$28</c:f>
              <c:numCache>
                <c:formatCode>0"E"</c:formatCode>
                <c:ptCount val="6"/>
                <c:pt idx="0" formatCode="0&quot;A&quot;">
                  <c:v>2021</c:v>
                </c:pt>
                <c:pt idx="1">
                  <c:v>2022</c:v>
                </c:pt>
                <c:pt idx="2">
                  <c:v>2023</c:v>
                </c:pt>
                <c:pt idx="3">
                  <c:v>2024</c:v>
                </c:pt>
                <c:pt idx="4">
                  <c:v>2025</c:v>
                </c:pt>
                <c:pt idx="5">
                  <c:v>2026</c:v>
                </c:pt>
              </c:numCache>
            </c:numRef>
          </c:cat>
          <c:val>
            <c:numRef>
              <c:f>Graphs!$C$23:$C$28</c:f>
              <c:numCache>
                <c:formatCode>0%</c:formatCode>
                <c:ptCount val="6"/>
                <c:pt idx="0">
                  <c:v>0.54</c:v>
                </c:pt>
                <c:pt idx="1">
                  <c:v>0.25810966825709825</c:v>
                </c:pt>
                <c:pt idx="2">
                  <c:v>0.19162470900330253</c:v>
                </c:pt>
                <c:pt idx="3">
                  <c:v>0.12648508666318348</c:v>
                </c:pt>
                <c:pt idx="4">
                  <c:v>0.16112444292080896</c:v>
                </c:pt>
                <c:pt idx="5">
                  <c:v>0.1881067750395109</c:v>
                </c:pt>
              </c:numCache>
            </c:numRef>
          </c:val>
          <c:smooth val="1"/>
          <c:extLst>
            <c:ext xmlns:c16="http://schemas.microsoft.com/office/drawing/2014/chart" uri="{C3380CC4-5D6E-409C-BE32-E72D297353CC}">
              <c16:uniqueId val="{00000001-F845-4433-92C6-7FDDC0341448}"/>
            </c:ext>
          </c:extLst>
        </c:ser>
        <c:dLbls>
          <c:showLegendKey val="0"/>
          <c:showVal val="0"/>
          <c:showCatName val="0"/>
          <c:showSerName val="0"/>
          <c:showPercent val="0"/>
          <c:showBubbleSize val="0"/>
        </c:dLbls>
        <c:marker val="1"/>
        <c:smooth val="0"/>
        <c:axId val="484848528"/>
        <c:axId val="484852136"/>
      </c:lineChart>
      <c:catAx>
        <c:axId val="435499360"/>
        <c:scaling>
          <c:orientation val="minMax"/>
        </c:scaling>
        <c:delete val="0"/>
        <c:axPos val="b"/>
        <c:numFmt formatCode="0&quot;A&quot;"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5501328"/>
        <c:crosses val="autoZero"/>
        <c:auto val="1"/>
        <c:lblAlgn val="ctr"/>
        <c:lblOffset val="100"/>
        <c:noMultiLvlLbl val="0"/>
      </c:catAx>
      <c:valAx>
        <c:axId val="43550132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5499360"/>
        <c:crosses val="autoZero"/>
        <c:crossBetween val="between"/>
      </c:valAx>
      <c:valAx>
        <c:axId val="484852136"/>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848528"/>
        <c:crosses val="max"/>
        <c:crossBetween val="between"/>
      </c:valAx>
      <c:catAx>
        <c:axId val="484848528"/>
        <c:scaling>
          <c:orientation val="minMax"/>
        </c:scaling>
        <c:delete val="1"/>
        <c:axPos val="b"/>
        <c:numFmt formatCode="0&quot;A&quot;" sourceLinked="1"/>
        <c:majorTickMark val="out"/>
        <c:minorTickMark val="none"/>
        <c:tickLblPos val="nextTo"/>
        <c:crossAx val="48485213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Oil and</a:t>
            </a:r>
            <a:r>
              <a:rPr lang="en-US" baseline="0"/>
              <a:t> Gas Revenue forecast</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Graphs!$B$31</c:f>
              <c:strCache>
                <c:ptCount val="1"/>
                <c:pt idx="0">
                  <c:v>Oil Revenue</c:v>
                </c:pt>
              </c:strCache>
            </c:strRef>
          </c:tx>
          <c:spPr>
            <a:solidFill>
              <a:srgbClr val="00B050"/>
            </a:solidFill>
            <a:ln>
              <a:noFill/>
            </a:ln>
            <a:effectLst/>
          </c:spPr>
          <c:invertIfNegative val="0"/>
          <c:cat>
            <c:numRef>
              <c:f>Graphs!$A$32:$A$37</c:f>
              <c:numCache>
                <c:formatCode>0"E"</c:formatCode>
                <c:ptCount val="6"/>
                <c:pt idx="0" formatCode="0&quot;A&quot;">
                  <c:v>2021</c:v>
                </c:pt>
                <c:pt idx="1">
                  <c:v>2022</c:v>
                </c:pt>
                <c:pt idx="2">
                  <c:v>2023</c:v>
                </c:pt>
                <c:pt idx="3">
                  <c:v>2024</c:v>
                </c:pt>
                <c:pt idx="4">
                  <c:v>2025</c:v>
                </c:pt>
                <c:pt idx="5">
                  <c:v>2026</c:v>
                </c:pt>
              </c:numCache>
            </c:numRef>
          </c:cat>
          <c:val>
            <c:numRef>
              <c:f>Graphs!$B$32:$B$37</c:f>
              <c:numCache>
                <c:formatCode>#,##0</c:formatCode>
                <c:ptCount val="6"/>
                <c:pt idx="0">
                  <c:v>247651</c:v>
                </c:pt>
                <c:pt idx="1">
                  <c:v>308670</c:v>
                </c:pt>
                <c:pt idx="2">
                  <c:v>372060</c:v>
                </c:pt>
                <c:pt idx="3">
                  <c:v>419940</c:v>
                </c:pt>
                <c:pt idx="4">
                  <c:v>490790</c:v>
                </c:pt>
                <c:pt idx="5">
                  <c:v>589100</c:v>
                </c:pt>
              </c:numCache>
            </c:numRef>
          </c:val>
          <c:extLst>
            <c:ext xmlns:c16="http://schemas.microsoft.com/office/drawing/2014/chart" uri="{C3380CC4-5D6E-409C-BE32-E72D297353CC}">
              <c16:uniqueId val="{00000000-9F51-4058-AB5D-857C61BC7931}"/>
            </c:ext>
          </c:extLst>
        </c:ser>
        <c:ser>
          <c:idx val="1"/>
          <c:order val="1"/>
          <c:tx>
            <c:strRef>
              <c:f>Graphs!$C$31</c:f>
              <c:strCache>
                <c:ptCount val="1"/>
                <c:pt idx="0">
                  <c:v>Gas Revenue</c:v>
                </c:pt>
              </c:strCache>
            </c:strRef>
          </c:tx>
          <c:spPr>
            <a:solidFill>
              <a:schemeClr val="accent2"/>
            </a:solidFill>
            <a:ln>
              <a:noFill/>
            </a:ln>
            <a:effectLst/>
          </c:spPr>
          <c:invertIfNegative val="0"/>
          <c:cat>
            <c:numRef>
              <c:f>Graphs!$A$32:$A$37</c:f>
              <c:numCache>
                <c:formatCode>0"E"</c:formatCode>
                <c:ptCount val="6"/>
                <c:pt idx="0" formatCode="0&quot;A&quot;">
                  <c:v>2021</c:v>
                </c:pt>
                <c:pt idx="1">
                  <c:v>2022</c:v>
                </c:pt>
                <c:pt idx="2">
                  <c:v>2023</c:v>
                </c:pt>
                <c:pt idx="3">
                  <c:v>2024</c:v>
                </c:pt>
                <c:pt idx="4">
                  <c:v>2025</c:v>
                </c:pt>
                <c:pt idx="5">
                  <c:v>2026</c:v>
                </c:pt>
              </c:numCache>
            </c:numRef>
          </c:cat>
          <c:val>
            <c:numRef>
              <c:f>Graphs!$C$32:$C$37</c:f>
              <c:numCache>
                <c:formatCode>#,##0</c:formatCode>
                <c:ptCount val="6"/>
                <c:pt idx="0">
                  <c:v>45980</c:v>
                </c:pt>
                <c:pt idx="1">
                  <c:v>60750</c:v>
                </c:pt>
                <c:pt idx="2">
                  <c:v>68150</c:v>
                </c:pt>
                <c:pt idx="3">
                  <c:v>75950</c:v>
                </c:pt>
                <c:pt idx="4">
                  <c:v>85000</c:v>
                </c:pt>
                <c:pt idx="5">
                  <c:v>95000</c:v>
                </c:pt>
              </c:numCache>
            </c:numRef>
          </c:val>
          <c:extLst>
            <c:ext xmlns:c16="http://schemas.microsoft.com/office/drawing/2014/chart" uri="{C3380CC4-5D6E-409C-BE32-E72D297353CC}">
              <c16:uniqueId val="{00000001-9F51-4058-AB5D-857C61BC7931}"/>
            </c:ext>
          </c:extLst>
        </c:ser>
        <c:dLbls>
          <c:showLegendKey val="0"/>
          <c:showVal val="0"/>
          <c:showCatName val="0"/>
          <c:showSerName val="0"/>
          <c:showPercent val="0"/>
          <c:showBubbleSize val="0"/>
        </c:dLbls>
        <c:gapWidth val="219"/>
        <c:overlap val="-27"/>
        <c:axId val="436348632"/>
        <c:axId val="436350600"/>
      </c:barChart>
      <c:catAx>
        <c:axId val="436348632"/>
        <c:scaling>
          <c:orientation val="minMax"/>
        </c:scaling>
        <c:delete val="0"/>
        <c:axPos val="b"/>
        <c:numFmt formatCode="0&quot;A&quot;"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350600"/>
        <c:crosses val="autoZero"/>
        <c:auto val="1"/>
        <c:lblAlgn val="ctr"/>
        <c:lblOffset val="100"/>
        <c:noMultiLvlLbl val="0"/>
      </c:catAx>
      <c:valAx>
        <c:axId val="43635060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3486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EBITDA Performance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Graphs!$M$22</c:f>
              <c:strCache>
                <c:ptCount val="1"/>
                <c:pt idx="0">
                  <c:v>EBITDA</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Graphs!$L$23:$L$28</c:f>
              <c:numCache>
                <c:formatCode>0</c:formatCode>
                <c:ptCount val="6"/>
                <c:pt idx="0">
                  <c:v>2016</c:v>
                </c:pt>
                <c:pt idx="1">
                  <c:v>2017</c:v>
                </c:pt>
                <c:pt idx="2">
                  <c:v>2018</c:v>
                </c:pt>
                <c:pt idx="3">
                  <c:v>2019</c:v>
                </c:pt>
                <c:pt idx="4">
                  <c:v>2020</c:v>
                </c:pt>
                <c:pt idx="5">
                  <c:v>2021</c:v>
                </c:pt>
              </c:numCache>
            </c:numRef>
          </c:cat>
          <c:val>
            <c:numRef>
              <c:f>Graphs!$M$23:$M$28</c:f>
              <c:numCache>
                <c:formatCode>#,##0</c:formatCode>
                <c:ptCount val="6"/>
                <c:pt idx="0">
                  <c:v>-36704</c:v>
                </c:pt>
                <c:pt idx="1">
                  <c:v>59518</c:v>
                </c:pt>
                <c:pt idx="2">
                  <c:v>132320</c:v>
                </c:pt>
                <c:pt idx="3">
                  <c:v>125481</c:v>
                </c:pt>
                <c:pt idx="4">
                  <c:v>37648</c:v>
                </c:pt>
                <c:pt idx="5">
                  <c:v>160777</c:v>
                </c:pt>
              </c:numCache>
            </c:numRef>
          </c:val>
          <c:extLst>
            <c:ext xmlns:c16="http://schemas.microsoft.com/office/drawing/2014/chart" uri="{C3380CC4-5D6E-409C-BE32-E72D297353CC}">
              <c16:uniqueId val="{00000000-C22B-458E-B749-46B490DD0A94}"/>
            </c:ext>
          </c:extLst>
        </c:ser>
        <c:dLbls>
          <c:showLegendKey val="0"/>
          <c:showVal val="0"/>
          <c:showCatName val="0"/>
          <c:showSerName val="0"/>
          <c:showPercent val="0"/>
          <c:showBubbleSize val="0"/>
        </c:dLbls>
        <c:gapWidth val="219"/>
        <c:overlap val="-27"/>
        <c:axId val="484886296"/>
        <c:axId val="484890560"/>
      </c:barChart>
      <c:lineChart>
        <c:grouping val="standard"/>
        <c:varyColors val="0"/>
        <c:ser>
          <c:idx val="1"/>
          <c:order val="1"/>
          <c:tx>
            <c:strRef>
              <c:f>Graphs!$N$22</c:f>
              <c:strCache>
                <c:ptCount val="1"/>
                <c:pt idx="0">
                  <c:v>EBITDA Growth </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Graphs!$L$23:$L$28</c:f>
              <c:numCache>
                <c:formatCode>0</c:formatCode>
                <c:ptCount val="6"/>
                <c:pt idx="0">
                  <c:v>2016</c:v>
                </c:pt>
                <c:pt idx="1">
                  <c:v>2017</c:v>
                </c:pt>
                <c:pt idx="2">
                  <c:v>2018</c:v>
                </c:pt>
                <c:pt idx="3">
                  <c:v>2019</c:v>
                </c:pt>
                <c:pt idx="4">
                  <c:v>2020</c:v>
                </c:pt>
                <c:pt idx="5">
                  <c:v>2021</c:v>
                </c:pt>
              </c:numCache>
            </c:numRef>
          </c:cat>
          <c:val>
            <c:numRef>
              <c:f>Graphs!$N$23:$N$28</c:f>
              <c:numCache>
                <c:formatCode>0%</c:formatCode>
                <c:ptCount val="6"/>
                <c:pt idx="0">
                  <c:v>0.56000000000000005</c:v>
                </c:pt>
                <c:pt idx="1">
                  <c:v>-2.6215671316477769</c:v>
                </c:pt>
                <c:pt idx="2">
                  <c:v>1.2231929836352027</c:v>
                </c:pt>
                <c:pt idx="3">
                  <c:v>-5.1685308343409897E-2</c:v>
                </c:pt>
                <c:pt idx="4">
                  <c:v>-0.69997051346418981</c:v>
                </c:pt>
                <c:pt idx="5">
                  <c:v>3.2705322991925199</c:v>
                </c:pt>
              </c:numCache>
            </c:numRef>
          </c:val>
          <c:smooth val="1"/>
          <c:extLst>
            <c:ext xmlns:c16="http://schemas.microsoft.com/office/drawing/2014/chart" uri="{C3380CC4-5D6E-409C-BE32-E72D297353CC}">
              <c16:uniqueId val="{00000001-C22B-458E-B749-46B490DD0A94}"/>
            </c:ext>
          </c:extLst>
        </c:ser>
        <c:dLbls>
          <c:showLegendKey val="0"/>
          <c:showVal val="0"/>
          <c:showCatName val="0"/>
          <c:showSerName val="0"/>
          <c:showPercent val="0"/>
          <c:showBubbleSize val="0"/>
        </c:dLbls>
        <c:marker val="1"/>
        <c:smooth val="0"/>
        <c:axId val="520580560"/>
        <c:axId val="520576952"/>
      </c:lineChart>
      <c:catAx>
        <c:axId val="48488629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890560"/>
        <c:crosses val="autoZero"/>
        <c:auto val="1"/>
        <c:lblAlgn val="ctr"/>
        <c:lblOffset val="100"/>
        <c:noMultiLvlLbl val="0"/>
      </c:catAx>
      <c:valAx>
        <c:axId val="48489056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886296"/>
        <c:crosses val="autoZero"/>
        <c:crossBetween val="between"/>
      </c:valAx>
      <c:valAx>
        <c:axId val="520576952"/>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580560"/>
        <c:crosses val="max"/>
        <c:crossBetween val="between"/>
      </c:valAx>
      <c:catAx>
        <c:axId val="520580560"/>
        <c:scaling>
          <c:orientation val="minMax"/>
        </c:scaling>
        <c:delete val="1"/>
        <c:axPos val="b"/>
        <c:numFmt formatCode="0" sourceLinked="1"/>
        <c:majorTickMark val="none"/>
        <c:minorTickMark val="none"/>
        <c:tickLblPos val="nextTo"/>
        <c:crossAx val="52057695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909191281743924E-2"/>
          <c:y val="7.3030777256129373E-2"/>
          <c:w val="0.82654068700077987"/>
          <c:h val="0.70227759088799346"/>
        </c:manualLayout>
      </c:layout>
      <c:barChart>
        <c:barDir val="col"/>
        <c:grouping val="clustered"/>
        <c:varyColors val="0"/>
        <c:ser>
          <c:idx val="0"/>
          <c:order val="0"/>
          <c:tx>
            <c:strRef>
              <c:f>Graphs!$M$31</c:f>
              <c:strCache>
                <c:ptCount val="1"/>
                <c:pt idx="0">
                  <c:v>EBITDA Estimates</c:v>
                </c:pt>
              </c:strCache>
            </c:strRef>
          </c:tx>
          <c:spPr>
            <a:solidFill>
              <a:srgbClr val="00B050"/>
            </a:solidFill>
            <a:ln>
              <a:noFill/>
            </a:ln>
            <a:effectLst/>
          </c:spPr>
          <c:invertIfNegative val="0"/>
          <c:cat>
            <c:numRef>
              <c:f>Graphs!$L$32:$L$37</c:f>
              <c:numCache>
                <c:formatCode>0"E"</c:formatCode>
                <c:ptCount val="6"/>
                <c:pt idx="0" formatCode="0&quot;A&quot;">
                  <c:v>2021</c:v>
                </c:pt>
                <c:pt idx="1">
                  <c:v>2022</c:v>
                </c:pt>
                <c:pt idx="2">
                  <c:v>2023</c:v>
                </c:pt>
                <c:pt idx="3">
                  <c:v>2024</c:v>
                </c:pt>
                <c:pt idx="4">
                  <c:v>2025</c:v>
                </c:pt>
                <c:pt idx="5">
                  <c:v>2026</c:v>
                </c:pt>
              </c:numCache>
            </c:numRef>
          </c:cat>
          <c:val>
            <c:numRef>
              <c:f>Graphs!$M$32:$M$37</c:f>
              <c:numCache>
                <c:formatCode>#,##0</c:formatCode>
                <c:ptCount val="6"/>
                <c:pt idx="0">
                  <c:v>160777</c:v>
                </c:pt>
                <c:pt idx="1">
                  <c:v>174114.15733798631</c:v>
                </c:pt>
                <c:pt idx="2">
                  <c:v>231284.49611155837</c:v>
                </c:pt>
                <c:pt idx="3">
                  <c:v>269178.04996152641</c:v>
                </c:pt>
                <c:pt idx="4">
                  <c:v>311962.61441640946</c:v>
                </c:pt>
                <c:pt idx="5">
                  <c:v>376636.78447339119</c:v>
                </c:pt>
              </c:numCache>
            </c:numRef>
          </c:val>
          <c:extLst>
            <c:ext xmlns:c16="http://schemas.microsoft.com/office/drawing/2014/chart" uri="{C3380CC4-5D6E-409C-BE32-E72D297353CC}">
              <c16:uniqueId val="{00000000-DDE1-461D-83D8-E039FDB6C100}"/>
            </c:ext>
          </c:extLst>
        </c:ser>
        <c:dLbls>
          <c:showLegendKey val="0"/>
          <c:showVal val="0"/>
          <c:showCatName val="0"/>
          <c:showSerName val="0"/>
          <c:showPercent val="0"/>
          <c:showBubbleSize val="0"/>
        </c:dLbls>
        <c:gapWidth val="219"/>
        <c:overlap val="-27"/>
        <c:axId val="484737016"/>
        <c:axId val="484737344"/>
      </c:barChart>
      <c:lineChart>
        <c:grouping val="standard"/>
        <c:varyColors val="0"/>
        <c:ser>
          <c:idx val="1"/>
          <c:order val="1"/>
          <c:tx>
            <c:strRef>
              <c:f>Graphs!$N$31</c:f>
              <c:strCache>
                <c:ptCount val="1"/>
                <c:pt idx="0">
                  <c:v>EBITDA Growth</c:v>
                </c:pt>
              </c:strCache>
            </c:strRef>
          </c:tx>
          <c:spPr>
            <a:ln w="28575" cap="rnd">
              <a:solidFill>
                <a:schemeClr val="accent2"/>
              </a:solidFill>
              <a:round/>
            </a:ln>
            <a:effectLst/>
          </c:spPr>
          <c:marker>
            <c:symbol val="none"/>
          </c:marker>
          <c:cat>
            <c:numRef>
              <c:f>Graphs!$L$32:$L$37</c:f>
              <c:numCache>
                <c:formatCode>0"E"</c:formatCode>
                <c:ptCount val="6"/>
                <c:pt idx="0" formatCode="0&quot;A&quot;">
                  <c:v>2021</c:v>
                </c:pt>
                <c:pt idx="1">
                  <c:v>2022</c:v>
                </c:pt>
                <c:pt idx="2">
                  <c:v>2023</c:v>
                </c:pt>
                <c:pt idx="3">
                  <c:v>2024</c:v>
                </c:pt>
                <c:pt idx="4">
                  <c:v>2025</c:v>
                </c:pt>
                <c:pt idx="5">
                  <c:v>2026</c:v>
                </c:pt>
              </c:numCache>
            </c:numRef>
          </c:cat>
          <c:val>
            <c:numRef>
              <c:f>Graphs!$N$32:$N$37</c:f>
              <c:numCache>
                <c:formatCode>0%</c:formatCode>
                <c:ptCount val="6"/>
                <c:pt idx="0">
                  <c:v>3.27</c:v>
                </c:pt>
                <c:pt idx="1">
                  <c:v>8.2954386124795887E-2</c:v>
                </c:pt>
                <c:pt idx="2">
                  <c:v>0.32834974276442286</c:v>
                </c:pt>
                <c:pt idx="3">
                  <c:v>0.16383957630990698</c:v>
                </c:pt>
                <c:pt idx="4">
                  <c:v>0.15894522031420566</c:v>
                </c:pt>
                <c:pt idx="5">
                  <c:v>0.20731384809672826</c:v>
                </c:pt>
              </c:numCache>
            </c:numRef>
          </c:val>
          <c:smooth val="1"/>
          <c:extLst>
            <c:ext xmlns:c16="http://schemas.microsoft.com/office/drawing/2014/chart" uri="{C3380CC4-5D6E-409C-BE32-E72D297353CC}">
              <c16:uniqueId val="{00000001-DDE1-461D-83D8-E039FDB6C100}"/>
            </c:ext>
          </c:extLst>
        </c:ser>
        <c:dLbls>
          <c:showLegendKey val="0"/>
          <c:showVal val="0"/>
          <c:showCatName val="0"/>
          <c:showSerName val="0"/>
          <c:showPercent val="0"/>
          <c:showBubbleSize val="0"/>
        </c:dLbls>
        <c:marker val="1"/>
        <c:smooth val="0"/>
        <c:axId val="484747840"/>
        <c:axId val="484750792"/>
      </c:lineChart>
      <c:catAx>
        <c:axId val="484737016"/>
        <c:scaling>
          <c:orientation val="minMax"/>
        </c:scaling>
        <c:delete val="0"/>
        <c:axPos val="b"/>
        <c:numFmt formatCode="0&quot;A&quot;"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737344"/>
        <c:crosses val="autoZero"/>
        <c:auto val="1"/>
        <c:lblAlgn val="ctr"/>
        <c:lblOffset val="100"/>
        <c:noMultiLvlLbl val="0"/>
      </c:catAx>
      <c:valAx>
        <c:axId val="48473734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737016"/>
        <c:crosses val="autoZero"/>
        <c:crossBetween val="between"/>
      </c:valAx>
      <c:valAx>
        <c:axId val="484750792"/>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747840"/>
        <c:crosses val="max"/>
        <c:crossBetween val="between"/>
      </c:valAx>
      <c:catAx>
        <c:axId val="484747840"/>
        <c:scaling>
          <c:orientation val="minMax"/>
        </c:scaling>
        <c:delete val="1"/>
        <c:axPos val="b"/>
        <c:numFmt formatCode="0&quot;A&quot;" sourceLinked="1"/>
        <c:majorTickMark val="none"/>
        <c:minorTickMark val="none"/>
        <c:tickLblPos val="nextTo"/>
        <c:crossAx val="48475079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Graphs!$M$40</c:f>
              <c:strCache>
                <c:ptCount val="1"/>
                <c:pt idx="0">
                  <c:v>PAT</c:v>
                </c:pt>
              </c:strCache>
            </c:strRef>
          </c:tx>
          <c:spPr>
            <a:solidFill>
              <a:srgbClr val="00B050"/>
            </a:solidFill>
            <a:ln>
              <a:noFill/>
            </a:ln>
            <a:effectLst/>
          </c:spPr>
          <c:invertIfNegative val="0"/>
          <c:cat>
            <c:numRef>
              <c:f>Graphs!$L$41:$L$51</c:f>
              <c:numCache>
                <c:formatCode>0"A"</c:formatCode>
                <c:ptCount val="11"/>
                <c:pt idx="0">
                  <c:v>2016</c:v>
                </c:pt>
                <c:pt idx="1">
                  <c:v>2017</c:v>
                </c:pt>
                <c:pt idx="2">
                  <c:v>2018</c:v>
                </c:pt>
                <c:pt idx="3">
                  <c:v>2019</c:v>
                </c:pt>
                <c:pt idx="4">
                  <c:v>2020</c:v>
                </c:pt>
                <c:pt idx="5">
                  <c:v>2021</c:v>
                </c:pt>
                <c:pt idx="6" formatCode="0&quot;E&quot;">
                  <c:v>2022</c:v>
                </c:pt>
                <c:pt idx="7" formatCode="0&quot;E&quot;">
                  <c:v>2023</c:v>
                </c:pt>
                <c:pt idx="8" formatCode="0&quot;E&quot;">
                  <c:v>2024</c:v>
                </c:pt>
                <c:pt idx="9" formatCode="0&quot;E&quot;">
                  <c:v>2025</c:v>
                </c:pt>
                <c:pt idx="10" formatCode="0&quot;E&quot;">
                  <c:v>2026</c:v>
                </c:pt>
              </c:numCache>
            </c:numRef>
          </c:cat>
          <c:val>
            <c:numRef>
              <c:f>Graphs!$M$41:$M$51</c:f>
              <c:numCache>
                <c:formatCode>#,##0</c:formatCode>
                <c:ptCount val="11"/>
                <c:pt idx="0">
                  <c:v>-45384</c:v>
                </c:pt>
                <c:pt idx="1">
                  <c:v>81111</c:v>
                </c:pt>
                <c:pt idx="2">
                  <c:v>44851</c:v>
                </c:pt>
                <c:pt idx="3">
                  <c:v>80975</c:v>
                </c:pt>
                <c:pt idx="4">
                  <c:v>-30712</c:v>
                </c:pt>
                <c:pt idx="5">
                  <c:v>46931</c:v>
                </c:pt>
                <c:pt idx="6">
                  <c:v>63230.847875692001</c:v>
                </c:pt>
                <c:pt idx="7">
                  <c:v>101745.97300057986</c:v>
                </c:pt>
                <c:pt idx="8">
                  <c:v>131615.81929068049</c:v>
                </c:pt>
                <c:pt idx="9">
                  <c:v>147510.18644823338</c:v>
                </c:pt>
                <c:pt idx="10">
                  <c:v>190964.14107982768</c:v>
                </c:pt>
              </c:numCache>
            </c:numRef>
          </c:val>
          <c:extLst>
            <c:ext xmlns:c16="http://schemas.microsoft.com/office/drawing/2014/chart" uri="{C3380CC4-5D6E-409C-BE32-E72D297353CC}">
              <c16:uniqueId val="{00000000-7211-46B4-B476-C77D3F2AE007}"/>
            </c:ext>
          </c:extLst>
        </c:ser>
        <c:dLbls>
          <c:showLegendKey val="0"/>
          <c:showVal val="0"/>
          <c:showCatName val="0"/>
          <c:showSerName val="0"/>
          <c:showPercent val="0"/>
          <c:showBubbleSize val="0"/>
        </c:dLbls>
        <c:gapWidth val="219"/>
        <c:overlap val="-27"/>
        <c:axId val="533803616"/>
        <c:axId val="533815752"/>
      </c:barChart>
      <c:lineChart>
        <c:grouping val="standard"/>
        <c:varyColors val="0"/>
        <c:ser>
          <c:idx val="1"/>
          <c:order val="1"/>
          <c:tx>
            <c:strRef>
              <c:f>Graphs!$N$40</c:f>
              <c:strCache>
                <c:ptCount val="1"/>
                <c:pt idx="0">
                  <c:v>PAT Margin</c:v>
                </c:pt>
              </c:strCache>
            </c:strRef>
          </c:tx>
          <c:spPr>
            <a:ln w="28575" cap="rnd">
              <a:solidFill>
                <a:schemeClr val="accent2"/>
              </a:solidFill>
              <a:round/>
            </a:ln>
            <a:effectLst/>
          </c:spPr>
          <c:marker>
            <c:symbol val="none"/>
          </c:marker>
          <c:cat>
            <c:numRef>
              <c:f>Graphs!$L$41:$L$51</c:f>
              <c:numCache>
                <c:formatCode>0"A"</c:formatCode>
                <c:ptCount val="11"/>
                <c:pt idx="0">
                  <c:v>2016</c:v>
                </c:pt>
                <c:pt idx="1">
                  <c:v>2017</c:v>
                </c:pt>
                <c:pt idx="2">
                  <c:v>2018</c:v>
                </c:pt>
                <c:pt idx="3">
                  <c:v>2019</c:v>
                </c:pt>
                <c:pt idx="4">
                  <c:v>2020</c:v>
                </c:pt>
                <c:pt idx="5">
                  <c:v>2021</c:v>
                </c:pt>
                <c:pt idx="6" formatCode="0&quot;E&quot;">
                  <c:v>2022</c:v>
                </c:pt>
                <c:pt idx="7" formatCode="0&quot;E&quot;">
                  <c:v>2023</c:v>
                </c:pt>
                <c:pt idx="8" formatCode="0&quot;E&quot;">
                  <c:v>2024</c:v>
                </c:pt>
                <c:pt idx="9" formatCode="0&quot;E&quot;">
                  <c:v>2025</c:v>
                </c:pt>
                <c:pt idx="10" formatCode="0&quot;E&quot;">
                  <c:v>2026</c:v>
                </c:pt>
              </c:numCache>
            </c:numRef>
          </c:cat>
          <c:val>
            <c:numRef>
              <c:f>Graphs!$N$41:$N$51</c:f>
              <c:numCache>
                <c:formatCode>0%</c:formatCode>
                <c:ptCount val="11"/>
                <c:pt idx="0">
                  <c:v>-0.71601666035592582</c:v>
                </c:pt>
                <c:pt idx="1">
                  <c:v>0.58656648418799406</c:v>
                </c:pt>
                <c:pt idx="2">
                  <c:v>0.19637814099504797</c:v>
                </c:pt>
                <c:pt idx="3">
                  <c:v>0.37811045167797458</c:v>
                </c:pt>
                <c:pt idx="4">
                  <c:v>-0.16086150365070553</c:v>
                </c:pt>
                <c:pt idx="5">
                  <c:v>0.15982985447721801</c:v>
                </c:pt>
                <c:pt idx="6">
                  <c:v>0.17116249221940338</c:v>
                </c:pt>
                <c:pt idx="7">
                  <c:v>0.23113053542759107</c:v>
                </c:pt>
                <c:pt idx="8">
                  <c:v>0.26541333620496582</c:v>
                </c:pt>
                <c:pt idx="9">
                  <c:v>0.25618747537858139</c:v>
                </c:pt>
                <c:pt idx="10">
                  <c:v>0.27914652986380306</c:v>
                </c:pt>
              </c:numCache>
            </c:numRef>
          </c:val>
          <c:smooth val="1"/>
          <c:extLst>
            <c:ext xmlns:c16="http://schemas.microsoft.com/office/drawing/2014/chart" uri="{C3380CC4-5D6E-409C-BE32-E72D297353CC}">
              <c16:uniqueId val="{00000001-7211-46B4-B476-C77D3F2AE007}"/>
            </c:ext>
          </c:extLst>
        </c:ser>
        <c:dLbls>
          <c:showLegendKey val="0"/>
          <c:showVal val="0"/>
          <c:showCatName val="0"/>
          <c:showSerName val="0"/>
          <c:showPercent val="0"/>
          <c:showBubbleSize val="0"/>
        </c:dLbls>
        <c:marker val="1"/>
        <c:smooth val="0"/>
        <c:axId val="520580232"/>
        <c:axId val="520583512"/>
      </c:lineChart>
      <c:catAx>
        <c:axId val="533803616"/>
        <c:scaling>
          <c:orientation val="minMax"/>
        </c:scaling>
        <c:delete val="0"/>
        <c:axPos val="b"/>
        <c:numFmt formatCode="0&quot;A&quot;"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3815752"/>
        <c:crosses val="autoZero"/>
        <c:auto val="1"/>
        <c:lblAlgn val="ctr"/>
        <c:lblOffset val="100"/>
        <c:noMultiLvlLbl val="0"/>
      </c:catAx>
      <c:valAx>
        <c:axId val="53381575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3803616"/>
        <c:crosses val="autoZero"/>
        <c:crossBetween val="between"/>
      </c:valAx>
      <c:valAx>
        <c:axId val="520583512"/>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580232"/>
        <c:crosses val="max"/>
        <c:crossBetween val="between"/>
      </c:valAx>
      <c:catAx>
        <c:axId val="520580232"/>
        <c:scaling>
          <c:orientation val="minMax"/>
        </c:scaling>
        <c:delete val="1"/>
        <c:axPos val="b"/>
        <c:numFmt formatCode="0&quot;A&quot;" sourceLinked="1"/>
        <c:majorTickMark val="none"/>
        <c:minorTickMark val="none"/>
        <c:tickLblPos val="nextTo"/>
        <c:crossAx val="52058351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5F21C7-DF0E-4E76-8110-EAE547F54BBE}" type="datetimeFigureOut">
              <a:rPr lang="en-US" smtClean="0"/>
              <a:t>7/26/2022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7E7963-40D9-4E2F-B011-5D1760BE56E3}" type="slidenum">
              <a:rPr lang="en-US" smtClean="0"/>
              <a:t>‹#›</a:t>
            </a:fld>
            <a:endParaRPr lang="en-US"/>
          </a:p>
        </p:txBody>
      </p:sp>
    </p:spTree>
    <p:extLst>
      <p:ext uri="{BB962C8B-B14F-4D97-AF65-F5344CB8AC3E}">
        <p14:creationId xmlns:p14="http://schemas.microsoft.com/office/powerpoint/2010/main" val="1483824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7E7963-40D9-4E2F-B011-5D1760BE56E3}" type="slidenum">
              <a:rPr lang="en-US" smtClean="0"/>
              <a:t>1</a:t>
            </a:fld>
            <a:endParaRPr lang="en-US"/>
          </a:p>
        </p:txBody>
      </p:sp>
    </p:spTree>
    <p:extLst>
      <p:ext uri="{BB962C8B-B14F-4D97-AF65-F5344CB8AC3E}">
        <p14:creationId xmlns:p14="http://schemas.microsoft.com/office/powerpoint/2010/main" val="1679422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7E7963-40D9-4E2F-B011-5D1760BE56E3}" type="slidenum">
              <a:rPr lang="en-US" smtClean="0"/>
              <a:t>2</a:t>
            </a:fld>
            <a:endParaRPr lang="en-US"/>
          </a:p>
        </p:txBody>
      </p:sp>
    </p:spTree>
    <p:extLst>
      <p:ext uri="{BB962C8B-B14F-4D97-AF65-F5344CB8AC3E}">
        <p14:creationId xmlns:p14="http://schemas.microsoft.com/office/powerpoint/2010/main" val="298336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7E7963-40D9-4E2F-B011-5D1760BE56E3}" type="slidenum">
              <a:rPr lang="en-US" smtClean="0"/>
              <a:t>5</a:t>
            </a:fld>
            <a:endParaRPr lang="en-US"/>
          </a:p>
        </p:txBody>
      </p:sp>
    </p:spTree>
    <p:extLst>
      <p:ext uri="{BB962C8B-B14F-4D97-AF65-F5344CB8AC3E}">
        <p14:creationId xmlns:p14="http://schemas.microsoft.com/office/powerpoint/2010/main" val="2898707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48BDD2-DA33-49A1-9DC8-1BDDB42E92BB}"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4C618-D703-4AF5-B813-976EA1A22422}" type="slidenum">
              <a:rPr lang="en-US" smtClean="0"/>
              <a:t>‹#›</a:t>
            </a:fld>
            <a:endParaRPr lang="en-US"/>
          </a:p>
        </p:txBody>
      </p:sp>
    </p:spTree>
    <p:extLst>
      <p:ext uri="{BB962C8B-B14F-4D97-AF65-F5344CB8AC3E}">
        <p14:creationId xmlns:p14="http://schemas.microsoft.com/office/powerpoint/2010/main" val="1982855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8BDD2-DA33-49A1-9DC8-1BDDB42E92BB}"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4C618-D703-4AF5-B813-976EA1A22422}" type="slidenum">
              <a:rPr lang="en-US" smtClean="0"/>
              <a:t>‹#›</a:t>
            </a:fld>
            <a:endParaRPr lang="en-US"/>
          </a:p>
        </p:txBody>
      </p:sp>
    </p:spTree>
    <p:extLst>
      <p:ext uri="{BB962C8B-B14F-4D97-AF65-F5344CB8AC3E}">
        <p14:creationId xmlns:p14="http://schemas.microsoft.com/office/powerpoint/2010/main" val="360343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8BDD2-DA33-49A1-9DC8-1BDDB42E92BB}"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4C618-D703-4AF5-B813-976EA1A22422}" type="slidenum">
              <a:rPr lang="en-US" smtClean="0"/>
              <a:t>‹#›</a:t>
            </a:fld>
            <a:endParaRPr lang="en-US"/>
          </a:p>
        </p:txBody>
      </p:sp>
    </p:spTree>
    <p:extLst>
      <p:ext uri="{BB962C8B-B14F-4D97-AF65-F5344CB8AC3E}">
        <p14:creationId xmlns:p14="http://schemas.microsoft.com/office/powerpoint/2010/main" val="64048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8BDD2-DA33-49A1-9DC8-1BDDB42E92BB}"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4C618-D703-4AF5-B813-976EA1A22422}" type="slidenum">
              <a:rPr lang="en-US" smtClean="0"/>
              <a:t>‹#›</a:t>
            </a:fld>
            <a:endParaRPr lang="en-US"/>
          </a:p>
        </p:txBody>
      </p:sp>
    </p:spTree>
    <p:extLst>
      <p:ext uri="{BB962C8B-B14F-4D97-AF65-F5344CB8AC3E}">
        <p14:creationId xmlns:p14="http://schemas.microsoft.com/office/powerpoint/2010/main" val="3049432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48BDD2-DA33-49A1-9DC8-1BDDB42E92BB}"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4C618-D703-4AF5-B813-976EA1A22422}" type="slidenum">
              <a:rPr lang="en-US" smtClean="0"/>
              <a:t>‹#›</a:t>
            </a:fld>
            <a:endParaRPr lang="en-US"/>
          </a:p>
        </p:txBody>
      </p:sp>
    </p:spTree>
    <p:extLst>
      <p:ext uri="{BB962C8B-B14F-4D97-AF65-F5344CB8AC3E}">
        <p14:creationId xmlns:p14="http://schemas.microsoft.com/office/powerpoint/2010/main" val="86983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48BDD2-DA33-49A1-9DC8-1BDDB42E92BB}"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4C618-D703-4AF5-B813-976EA1A22422}" type="slidenum">
              <a:rPr lang="en-US" smtClean="0"/>
              <a:t>‹#›</a:t>
            </a:fld>
            <a:endParaRPr lang="en-US"/>
          </a:p>
        </p:txBody>
      </p:sp>
    </p:spTree>
    <p:extLst>
      <p:ext uri="{BB962C8B-B14F-4D97-AF65-F5344CB8AC3E}">
        <p14:creationId xmlns:p14="http://schemas.microsoft.com/office/powerpoint/2010/main" val="111779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48BDD2-DA33-49A1-9DC8-1BDDB42E92BB}" type="datetimeFigureOut">
              <a:rPr lang="en-US" smtClean="0"/>
              <a:t>7/26/2022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4C618-D703-4AF5-B813-976EA1A22422}" type="slidenum">
              <a:rPr lang="en-US" smtClean="0"/>
              <a:t>‹#›</a:t>
            </a:fld>
            <a:endParaRPr lang="en-US"/>
          </a:p>
        </p:txBody>
      </p:sp>
    </p:spTree>
    <p:extLst>
      <p:ext uri="{BB962C8B-B14F-4D97-AF65-F5344CB8AC3E}">
        <p14:creationId xmlns:p14="http://schemas.microsoft.com/office/powerpoint/2010/main" val="392224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48BDD2-DA33-49A1-9DC8-1BDDB42E92BB}" type="datetimeFigureOut">
              <a:rPr lang="en-US" smtClean="0"/>
              <a:t>7/26/2022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4C618-D703-4AF5-B813-976EA1A22422}" type="slidenum">
              <a:rPr lang="en-US" smtClean="0"/>
              <a:t>‹#›</a:t>
            </a:fld>
            <a:endParaRPr lang="en-US"/>
          </a:p>
        </p:txBody>
      </p:sp>
    </p:spTree>
    <p:extLst>
      <p:ext uri="{BB962C8B-B14F-4D97-AF65-F5344CB8AC3E}">
        <p14:creationId xmlns:p14="http://schemas.microsoft.com/office/powerpoint/2010/main" val="231692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8BDD2-DA33-49A1-9DC8-1BDDB42E92BB}" type="datetimeFigureOut">
              <a:rPr lang="en-US" smtClean="0"/>
              <a:t>7/26/2022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4C618-D703-4AF5-B813-976EA1A22422}" type="slidenum">
              <a:rPr lang="en-US" smtClean="0"/>
              <a:t>‹#›</a:t>
            </a:fld>
            <a:endParaRPr lang="en-US"/>
          </a:p>
        </p:txBody>
      </p:sp>
    </p:spTree>
    <p:extLst>
      <p:ext uri="{BB962C8B-B14F-4D97-AF65-F5344CB8AC3E}">
        <p14:creationId xmlns:p14="http://schemas.microsoft.com/office/powerpoint/2010/main" val="2540563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48BDD2-DA33-49A1-9DC8-1BDDB42E92BB}"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4C618-D703-4AF5-B813-976EA1A22422}" type="slidenum">
              <a:rPr lang="en-US" smtClean="0"/>
              <a:t>‹#›</a:t>
            </a:fld>
            <a:endParaRPr lang="en-US"/>
          </a:p>
        </p:txBody>
      </p:sp>
    </p:spTree>
    <p:extLst>
      <p:ext uri="{BB962C8B-B14F-4D97-AF65-F5344CB8AC3E}">
        <p14:creationId xmlns:p14="http://schemas.microsoft.com/office/powerpoint/2010/main" val="3507967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48BDD2-DA33-49A1-9DC8-1BDDB42E92BB}"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4C618-D703-4AF5-B813-976EA1A22422}" type="slidenum">
              <a:rPr lang="en-US" smtClean="0"/>
              <a:t>‹#›</a:t>
            </a:fld>
            <a:endParaRPr lang="en-US"/>
          </a:p>
        </p:txBody>
      </p:sp>
    </p:spTree>
    <p:extLst>
      <p:ext uri="{BB962C8B-B14F-4D97-AF65-F5344CB8AC3E}">
        <p14:creationId xmlns:p14="http://schemas.microsoft.com/office/powerpoint/2010/main" val="15678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8BDD2-DA33-49A1-9DC8-1BDDB42E92BB}" type="datetimeFigureOut">
              <a:rPr lang="en-US" smtClean="0"/>
              <a:t>7/26/2022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4C618-D703-4AF5-B813-976EA1A22422}" type="slidenum">
              <a:rPr lang="en-US" smtClean="0"/>
              <a:t>‹#›</a:t>
            </a:fld>
            <a:endParaRPr lang="en-US"/>
          </a:p>
        </p:txBody>
      </p:sp>
    </p:spTree>
    <p:extLst>
      <p:ext uri="{BB962C8B-B14F-4D97-AF65-F5344CB8AC3E}">
        <p14:creationId xmlns:p14="http://schemas.microsoft.com/office/powerpoint/2010/main" val="107726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chart" Target="../charts/char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2923" y="477026"/>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2464591" y="1123357"/>
            <a:ext cx="7001513" cy="5078313"/>
          </a:xfrm>
          <a:prstGeom prst="rect">
            <a:avLst/>
          </a:prstGeom>
          <a:noFill/>
        </p:spPr>
        <p:txBody>
          <a:bodyPr wrap="square" rtlCol="0">
            <a:spAutoFit/>
          </a:bodyPr>
          <a:lstStyle/>
          <a:p>
            <a:pPr algn="just"/>
            <a:r>
              <a:rPr lang="en-US" sz="2800" b="1" dirty="0" smtClean="0">
                <a:solidFill>
                  <a:srgbClr val="00B050"/>
                </a:solidFill>
                <a:latin typeface="Times New Roman" panose="02020603050405020304" pitchFamily="18" charset="0"/>
                <a:cs typeface="Times New Roman" panose="02020603050405020304" pitchFamily="18" charset="0"/>
              </a:rPr>
              <a:t>SEPLAT ENERGY EQUITY </a:t>
            </a:r>
            <a:r>
              <a:rPr lang="en-US" sz="2800" b="1" dirty="0" smtClean="0">
                <a:solidFill>
                  <a:srgbClr val="00B050"/>
                </a:solidFill>
                <a:latin typeface="Times New Roman" panose="02020603050405020304" pitchFamily="18" charset="0"/>
                <a:cs typeface="Times New Roman" panose="02020603050405020304" pitchFamily="18" charset="0"/>
              </a:rPr>
              <a:t>RESEARCH</a:t>
            </a:r>
          </a:p>
          <a:p>
            <a:pPr algn="just"/>
            <a:endParaRPr lang="en-US" sz="2800" b="1" dirty="0">
              <a:solidFill>
                <a:srgbClr val="00B050"/>
              </a:solidFill>
              <a:latin typeface="Times New Roman" panose="02020603050405020304" pitchFamily="18" charset="0"/>
              <a:cs typeface="Times New Roman" panose="02020603050405020304" pitchFamily="18" charset="0"/>
            </a:endParaRPr>
          </a:p>
          <a:p>
            <a:pPr algn="just"/>
            <a:r>
              <a:rPr lang="en-US" sz="2800" b="1" dirty="0" smtClean="0">
                <a:solidFill>
                  <a:srgbClr val="00B050"/>
                </a:solidFill>
                <a:latin typeface="Times New Roman" panose="02020603050405020304" pitchFamily="18" charset="0"/>
                <a:cs typeface="Times New Roman" panose="02020603050405020304" pitchFamily="18" charset="0"/>
              </a:rPr>
              <a:t>REPORT </a:t>
            </a:r>
            <a:r>
              <a:rPr lang="en-US" sz="2800" b="1" dirty="0" smtClean="0">
                <a:solidFill>
                  <a:srgbClr val="00B050"/>
                </a:solidFill>
                <a:latin typeface="Times New Roman" panose="02020603050405020304" pitchFamily="18" charset="0"/>
                <a:cs typeface="Times New Roman" panose="02020603050405020304" pitchFamily="18" charset="0"/>
              </a:rPr>
              <a:t>BY: -</a:t>
            </a:r>
          </a:p>
          <a:p>
            <a:pPr algn="just"/>
            <a:endParaRPr lang="en-US" sz="2800" b="1" dirty="0" smtClean="0">
              <a:solidFill>
                <a:srgbClr val="00B050"/>
              </a:solidFill>
              <a:latin typeface="Times New Roman" panose="02020603050405020304" pitchFamily="18" charset="0"/>
              <a:cs typeface="Times New Roman" panose="02020603050405020304" pitchFamily="18" charset="0"/>
            </a:endParaRPr>
          </a:p>
          <a:p>
            <a:pPr algn="just"/>
            <a:r>
              <a:rPr lang="en-US" sz="3200" b="1" dirty="0" smtClean="0">
                <a:solidFill>
                  <a:srgbClr val="00B050"/>
                </a:solidFill>
                <a:latin typeface="Times New Roman" panose="02020603050405020304" pitchFamily="18" charset="0"/>
                <a:cs typeface="Times New Roman" panose="02020603050405020304" pitchFamily="18" charset="0"/>
              </a:rPr>
              <a:t>BAKARE NOAH O.</a:t>
            </a:r>
          </a:p>
          <a:p>
            <a:pPr algn="just"/>
            <a:endParaRPr lang="en-US" sz="3200" b="1" dirty="0">
              <a:solidFill>
                <a:srgbClr val="00B050"/>
              </a:solidFill>
              <a:latin typeface="Times New Roman" panose="02020603050405020304" pitchFamily="18" charset="0"/>
              <a:cs typeface="Times New Roman" panose="02020603050405020304" pitchFamily="18" charset="0"/>
            </a:endParaRPr>
          </a:p>
          <a:p>
            <a:pPr algn="just"/>
            <a:endParaRPr lang="en-US" sz="3200" b="1" dirty="0" smtClean="0">
              <a:solidFill>
                <a:srgbClr val="00B050"/>
              </a:solidFill>
              <a:latin typeface="Times New Roman" panose="02020603050405020304" pitchFamily="18" charset="0"/>
              <a:cs typeface="Times New Roman" panose="02020603050405020304" pitchFamily="18" charset="0"/>
            </a:endParaRPr>
          </a:p>
          <a:p>
            <a:pPr algn="just"/>
            <a:r>
              <a:rPr lang="en-US" sz="3200" b="1" dirty="0" smtClean="0">
                <a:solidFill>
                  <a:srgbClr val="00B050"/>
                </a:solidFill>
                <a:latin typeface="Times New Roman" panose="02020603050405020304" pitchFamily="18" charset="0"/>
                <a:cs typeface="Times New Roman" panose="02020603050405020304" pitchFamily="18" charset="0"/>
              </a:rPr>
              <a:t>25</a:t>
            </a:r>
            <a:r>
              <a:rPr lang="en-US" sz="3200" b="1" baseline="30000" dirty="0" smtClean="0">
                <a:solidFill>
                  <a:srgbClr val="00B050"/>
                </a:solidFill>
                <a:latin typeface="Times New Roman" panose="02020603050405020304" pitchFamily="18" charset="0"/>
                <a:cs typeface="Times New Roman" panose="02020603050405020304" pitchFamily="18" charset="0"/>
              </a:rPr>
              <a:t>TH</a:t>
            </a:r>
            <a:r>
              <a:rPr lang="en-US" sz="3200" b="1" dirty="0" smtClean="0">
                <a:solidFill>
                  <a:srgbClr val="00B050"/>
                </a:solidFill>
                <a:latin typeface="Times New Roman" panose="02020603050405020304" pitchFamily="18" charset="0"/>
                <a:cs typeface="Times New Roman" panose="02020603050405020304" pitchFamily="18" charset="0"/>
              </a:rPr>
              <a:t> JULY, 2022.</a:t>
            </a:r>
          </a:p>
          <a:p>
            <a:pPr algn="just"/>
            <a:endParaRPr lang="en-US" sz="3200" b="1" dirty="0">
              <a:solidFill>
                <a:srgbClr val="00B050"/>
              </a:solidFill>
              <a:latin typeface="Times New Roman" panose="02020603050405020304" pitchFamily="18" charset="0"/>
              <a:cs typeface="Times New Roman" panose="02020603050405020304" pitchFamily="18" charset="0"/>
            </a:endParaRPr>
          </a:p>
          <a:p>
            <a:pPr algn="just"/>
            <a:endParaRPr lang="en-US" sz="3200" b="1" dirty="0" smtClean="0">
              <a:solidFill>
                <a:srgbClr val="00B050"/>
              </a:solidFill>
              <a:latin typeface="Times New Roman" panose="02020603050405020304" pitchFamily="18" charset="0"/>
              <a:cs typeface="Times New Roman" panose="02020603050405020304" pitchFamily="18" charset="0"/>
            </a:endParaRPr>
          </a:p>
          <a:p>
            <a:pPr algn="just"/>
            <a:r>
              <a:rPr lang="en-US" sz="2000" b="1" dirty="0" smtClean="0">
                <a:solidFill>
                  <a:srgbClr val="00B050"/>
                </a:solidFill>
                <a:latin typeface="Times New Roman" panose="02020603050405020304" pitchFamily="18" charset="0"/>
                <a:cs typeface="Times New Roman" panose="02020603050405020304" pitchFamily="18" charset="0"/>
              </a:rPr>
              <a:t>W: www.giftedanalysts.com | E: info@giftedanalysts.com</a:t>
            </a:r>
            <a:endParaRPr lang="en-US" sz="2000"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a:off x="114933" y="629373"/>
            <a:ext cx="11700830" cy="5598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sp>
        <p:nvSpPr>
          <p:cNvPr id="2" name="Rectangle 1"/>
          <p:cNvSpPr/>
          <p:nvPr/>
        </p:nvSpPr>
        <p:spPr>
          <a:xfrm>
            <a:off x="10681010" y="48258"/>
            <a:ext cx="1393662" cy="60271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6673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536561552"/>
              </p:ext>
            </p:extLst>
          </p:nvPr>
        </p:nvGraphicFramePr>
        <p:xfrm>
          <a:off x="357233" y="1190002"/>
          <a:ext cx="10443207" cy="4358216"/>
        </p:xfrm>
        <a:graphic>
          <a:graphicData uri="http://schemas.openxmlformats.org/drawingml/2006/table">
            <a:tbl>
              <a:tblPr>
                <a:tableStyleId>{5C22544A-7EE6-4342-B048-85BDC9FD1C3A}</a:tableStyleId>
              </a:tblPr>
              <a:tblGrid>
                <a:gridCol w="2924099">
                  <a:extLst>
                    <a:ext uri="{9D8B030D-6E8A-4147-A177-3AD203B41FA5}">
                      <a16:colId xmlns:a16="http://schemas.microsoft.com/office/drawing/2014/main" val="2373162845"/>
                    </a:ext>
                  </a:extLst>
                </a:gridCol>
                <a:gridCol w="556971">
                  <a:extLst>
                    <a:ext uri="{9D8B030D-6E8A-4147-A177-3AD203B41FA5}">
                      <a16:colId xmlns:a16="http://schemas.microsoft.com/office/drawing/2014/main" val="3960588275"/>
                    </a:ext>
                  </a:extLst>
                </a:gridCol>
                <a:gridCol w="556971">
                  <a:extLst>
                    <a:ext uri="{9D8B030D-6E8A-4147-A177-3AD203B41FA5}">
                      <a16:colId xmlns:a16="http://schemas.microsoft.com/office/drawing/2014/main" val="3407520804"/>
                    </a:ext>
                  </a:extLst>
                </a:gridCol>
                <a:gridCol w="556971">
                  <a:extLst>
                    <a:ext uri="{9D8B030D-6E8A-4147-A177-3AD203B41FA5}">
                      <a16:colId xmlns:a16="http://schemas.microsoft.com/office/drawing/2014/main" val="733239962"/>
                    </a:ext>
                  </a:extLst>
                </a:gridCol>
                <a:gridCol w="556971">
                  <a:extLst>
                    <a:ext uri="{9D8B030D-6E8A-4147-A177-3AD203B41FA5}">
                      <a16:colId xmlns:a16="http://schemas.microsoft.com/office/drawing/2014/main" val="931676584"/>
                    </a:ext>
                  </a:extLst>
                </a:gridCol>
                <a:gridCol w="661403">
                  <a:extLst>
                    <a:ext uri="{9D8B030D-6E8A-4147-A177-3AD203B41FA5}">
                      <a16:colId xmlns:a16="http://schemas.microsoft.com/office/drawing/2014/main" val="3589441102"/>
                    </a:ext>
                  </a:extLst>
                </a:gridCol>
                <a:gridCol w="661403">
                  <a:extLst>
                    <a:ext uri="{9D8B030D-6E8A-4147-A177-3AD203B41FA5}">
                      <a16:colId xmlns:a16="http://schemas.microsoft.com/office/drawing/2014/main" val="647360762"/>
                    </a:ext>
                  </a:extLst>
                </a:gridCol>
                <a:gridCol w="661403">
                  <a:extLst>
                    <a:ext uri="{9D8B030D-6E8A-4147-A177-3AD203B41FA5}">
                      <a16:colId xmlns:a16="http://schemas.microsoft.com/office/drawing/2014/main" val="2341471720"/>
                    </a:ext>
                  </a:extLst>
                </a:gridCol>
                <a:gridCol w="661403">
                  <a:extLst>
                    <a:ext uri="{9D8B030D-6E8A-4147-A177-3AD203B41FA5}">
                      <a16:colId xmlns:a16="http://schemas.microsoft.com/office/drawing/2014/main" val="2693146666"/>
                    </a:ext>
                  </a:extLst>
                </a:gridCol>
                <a:gridCol w="661403">
                  <a:extLst>
                    <a:ext uri="{9D8B030D-6E8A-4147-A177-3AD203B41FA5}">
                      <a16:colId xmlns:a16="http://schemas.microsoft.com/office/drawing/2014/main" val="923281618"/>
                    </a:ext>
                  </a:extLst>
                </a:gridCol>
                <a:gridCol w="661403">
                  <a:extLst>
                    <a:ext uri="{9D8B030D-6E8A-4147-A177-3AD203B41FA5}">
                      <a16:colId xmlns:a16="http://schemas.microsoft.com/office/drawing/2014/main" val="720018059"/>
                    </a:ext>
                  </a:extLst>
                </a:gridCol>
                <a:gridCol w="661403">
                  <a:extLst>
                    <a:ext uri="{9D8B030D-6E8A-4147-A177-3AD203B41FA5}">
                      <a16:colId xmlns:a16="http://schemas.microsoft.com/office/drawing/2014/main" val="2037527194"/>
                    </a:ext>
                  </a:extLst>
                </a:gridCol>
                <a:gridCol w="661403">
                  <a:extLst>
                    <a:ext uri="{9D8B030D-6E8A-4147-A177-3AD203B41FA5}">
                      <a16:colId xmlns:a16="http://schemas.microsoft.com/office/drawing/2014/main" val="223793181"/>
                    </a:ext>
                  </a:extLst>
                </a:gridCol>
              </a:tblGrid>
              <a:tr h="200162">
                <a:tc>
                  <a:txBody>
                    <a:bodyPr/>
                    <a:lstStyle/>
                    <a:p>
                      <a:pPr algn="l"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BALANCE SHEET STATEMENT </a:t>
                      </a:r>
                      <a:r>
                        <a:rPr lang="en-US" sz="1200" u="none" strike="noStrike" dirty="0" smtClean="0">
                          <a:solidFill>
                            <a:schemeClr val="bg1"/>
                          </a:solidFill>
                          <a:effectLst/>
                          <a:latin typeface="Times New Roman" panose="02020603050405020304" pitchFamily="18" charset="0"/>
                          <a:cs typeface="Times New Roman" panose="02020603050405020304" pitchFamily="18" charset="0"/>
                        </a:rPr>
                        <a:t>(</a:t>
                      </a:r>
                      <a:r>
                        <a:rPr lang="en-US" sz="1200" dirty="0" smtClean="0">
                          <a:solidFill>
                            <a:schemeClr val="bg1"/>
                          </a:solidFill>
                          <a:latin typeface="Times New Roman" panose="02020603050405020304" pitchFamily="18" charset="0"/>
                          <a:cs typeface="Times New Roman" panose="02020603050405020304" pitchFamily="18" charset="0"/>
                        </a:rPr>
                        <a:t>#</a:t>
                      </a:r>
                      <a:r>
                        <a:rPr lang="en-US" sz="1200" u="none" strike="noStrike" dirty="0" smtClean="0">
                          <a:solidFill>
                            <a:schemeClr val="bg1"/>
                          </a:solidFill>
                          <a:effectLst/>
                          <a:latin typeface="Times New Roman" panose="02020603050405020304" pitchFamily="18" charset="0"/>
                          <a:cs typeface="Times New Roman" panose="02020603050405020304" pitchFamily="18" charset="0"/>
                        </a:rPr>
                        <a:t>'Millions</a:t>
                      </a:r>
                      <a:r>
                        <a:rPr lang="en-US" sz="1200" u="none" strike="noStrike" dirty="0">
                          <a:solidFill>
                            <a:schemeClr val="bg1"/>
                          </a:solidFill>
                          <a:effectLst/>
                          <a:latin typeface="Times New Roman" panose="02020603050405020304" pitchFamily="18" charset="0"/>
                          <a:cs typeface="Times New Roman" panose="02020603050405020304" pitchFamily="18" charset="0"/>
                        </a:rPr>
                        <a:t>)</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r>
                        <a:rPr lang="en-US" sz="1200" u="none" strike="noStrike">
                          <a:solidFill>
                            <a:schemeClr val="bg1"/>
                          </a:solidFill>
                          <a:effectLst/>
                          <a:latin typeface="Times New Roman" panose="02020603050405020304" pitchFamily="18" charset="0"/>
                          <a:cs typeface="Times New Roman" panose="02020603050405020304" pitchFamily="18" charset="0"/>
                        </a:rPr>
                        <a:t> </a:t>
                      </a:r>
                      <a:endParaRPr lang="en-US" sz="1200" b="0"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2016A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2017A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2018A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2019A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2020A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2021A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2022E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2023E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2024E</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2025E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2026E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extLst>
                  <a:ext uri="{0D108BD9-81ED-4DB2-BD59-A6C34878D82A}">
                    <a16:rowId xmlns:a16="http://schemas.microsoft.com/office/drawing/2014/main" val="2865123401"/>
                  </a:ext>
                </a:extLst>
              </a:tr>
              <a:tr h="174054">
                <a:tc>
                  <a:txBody>
                    <a:bodyPr/>
                    <a:lstStyle/>
                    <a:p>
                      <a:pPr algn="l" fontAlgn="b"/>
                      <a:r>
                        <a:rPr lang="en-US" sz="1100" b="1" i="0" u="none" strike="noStrike">
                          <a:solidFill>
                            <a:srgbClr val="000000"/>
                          </a:solidFill>
                          <a:effectLst/>
                          <a:latin typeface="Times New Roman" panose="02020603050405020304" pitchFamily="18" charset="0"/>
                        </a:rPr>
                        <a:t>Equity attributable to shareholders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814266617"/>
                  </a:ext>
                </a:extLst>
              </a:tr>
              <a:tr h="174054">
                <a:tc>
                  <a:txBody>
                    <a:bodyPr/>
                    <a:lstStyle/>
                    <a:p>
                      <a:pPr algn="l" fontAlgn="b"/>
                      <a:r>
                        <a:rPr lang="en-US" sz="1100" b="0" i="0" u="none" strike="noStrike">
                          <a:solidFill>
                            <a:srgbClr val="000000"/>
                          </a:solidFill>
                          <a:effectLst/>
                          <a:latin typeface="Times New Roman" panose="02020603050405020304" pitchFamily="18" charset="0"/>
                        </a:rPr>
                        <a:t>Issued share capital</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283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283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286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289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293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296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296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296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296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296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296 </a:t>
                      </a:r>
                    </a:p>
                  </a:txBody>
                  <a:tcPr marL="0" marR="0" marT="0" marB="0" anchor="b">
                    <a:solidFill>
                      <a:srgbClr val="00B050">
                        <a:alpha val="71000"/>
                      </a:srgbClr>
                    </a:solidFill>
                  </a:tcPr>
                </a:tc>
                <a:extLst>
                  <a:ext uri="{0D108BD9-81ED-4DB2-BD59-A6C34878D82A}">
                    <a16:rowId xmlns:a16="http://schemas.microsoft.com/office/drawing/2014/main" val="2532072992"/>
                  </a:ext>
                </a:extLst>
              </a:tr>
              <a:tr h="174054">
                <a:tc>
                  <a:txBody>
                    <a:bodyPr/>
                    <a:lstStyle/>
                    <a:p>
                      <a:pPr algn="l" fontAlgn="b"/>
                      <a:r>
                        <a:rPr lang="en-US" sz="1100" b="0" i="0" u="none" strike="noStrike">
                          <a:solidFill>
                            <a:srgbClr val="000000"/>
                          </a:solidFill>
                          <a:effectLst/>
                          <a:latin typeface="Times New Roman" panose="02020603050405020304" pitchFamily="18" charset="0"/>
                        </a:rPr>
                        <a:t>Share premium</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82,080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82,080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82,080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84,045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86,917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90,383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90,383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90,383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90,383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90,383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90,383 </a:t>
                      </a:r>
                    </a:p>
                  </a:txBody>
                  <a:tcPr marL="0" marR="0" marT="0" marB="0" anchor="b">
                    <a:solidFill>
                      <a:srgbClr val="00B050">
                        <a:alpha val="71000"/>
                      </a:srgbClr>
                    </a:solidFill>
                  </a:tcPr>
                </a:tc>
                <a:extLst>
                  <a:ext uri="{0D108BD9-81ED-4DB2-BD59-A6C34878D82A}">
                    <a16:rowId xmlns:a16="http://schemas.microsoft.com/office/drawing/2014/main" val="3408362275"/>
                  </a:ext>
                </a:extLst>
              </a:tr>
              <a:tr h="174054">
                <a:tc>
                  <a:txBody>
                    <a:bodyPr/>
                    <a:lstStyle/>
                    <a:p>
                      <a:pPr algn="l" fontAlgn="b"/>
                      <a:r>
                        <a:rPr lang="en-US" sz="1100" b="0" i="0" u="none" strike="noStrike">
                          <a:solidFill>
                            <a:srgbClr val="000000"/>
                          </a:solidFill>
                          <a:effectLst/>
                          <a:latin typeface="Times New Roman" panose="02020603050405020304" pitchFamily="18" charset="0"/>
                        </a:rPr>
                        <a:t>Share based payment reserve</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2,597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4,332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7,298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8,194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7,174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4,914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4,914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4,914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4,914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4,914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4,914 </a:t>
                      </a:r>
                    </a:p>
                  </a:txBody>
                  <a:tcPr marL="0" marR="0" marT="0" marB="0" anchor="b">
                    <a:solidFill>
                      <a:srgbClr val="00B050">
                        <a:alpha val="71000"/>
                      </a:srgbClr>
                    </a:solidFill>
                  </a:tcPr>
                </a:tc>
                <a:extLst>
                  <a:ext uri="{0D108BD9-81ED-4DB2-BD59-A6C34878D82A}">
                    <a16:rowId xmlns:a16="http://schemas.microsoft.com/office/drawing/2014/main" val="2229010441"/>
                  </a:ext>
                </a:extLst>
              </a:tr>
              <a:tr h="174054">
                <a:tc>
                  <a:txBody>
                    <a:bodyPr/>
                    <a:lstStyle/>
                    <a:p>
                      <a:pPr algn="l" fontAlgn="b"/>
                      <a:r>
                        <a:rPr lang="en-US" sz="1100" b="0" i="0" u="none" strike="noStrike">
                          <a:solidFill>
                            <a:srgbClr val="000000"/>
                          </a:solidFill>
                          <a:effectLst/>
                          <a:latin typeface="Times New Roman" panose="02020603050405020304" pitchFamily="18" charset="0"/>
                        </a:rPr>
                        <a:t>Treasury shares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(2,025)</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(2,025)</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(2,025)</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(2,025)</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(2,025)</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(2,025)</a:t>
                      </a:r>
                    </a:p>
                  </a:txBody>
                  <a:tcPr marL="0" marR="0" marT="0" marB="0" anchor="b">
                    <a:solidFill>
                      <a:srgbClr val="00B050">
                        <a:alpha val="71000"/>
                      </a:srgbClr>
                    </a:solidFill>
                  </a:tcPr>
                </a:tc>
                <a:extLst>
                  <a:ext uri="{0D108BD9-81ED-4DB2-BD59-A6C34878D82A}">
                    <a16:rowId xmlns:a16="http://schemas.microsoft.com/office/drawing/2014/main" val="1485873112"/>
                  </a:ext>
                </a:extLst>
              </a:tr>
              <a:tr h="174054">
                <a:tc>
                  <a:txBody>
                    <a:bodyPr/>
                    <a:lstStyle/>
                    <a:p>
                      <a:pPr algn="l" fontAlgn="b"/>
                      <a:r>
                        <a:rPr lang="en-US" sz="1100" b="0" i="0" u="none" strike="noStrike">
                          <a:solidFill>
                            <a:srgbClr val="000000"/>
                          </a:solidFill>
                          <a:effectLst/>
                          <a:latin typeface="Times New Roman" panose="02020603050405020304" pitchFamily="18" charset="0"/>
                        </a:rPr>
                        <a:t>Capital contribution</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5,932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5,932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5,932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5,932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5,932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5,932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5,932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5,932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5,932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5,932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5,932 </a:t>
                      </a:r>
                    </a:p>
                  </a:txBody>
                  <a:tcPr marL="0" marR="0" marT="0" marB="0" anchor="b">
                    <a:solidFill>
                      <a:srgbClr val="00B050">
                        <a:alpha val="71000"/>
                      </a:srgbClr>
                    </a:solidFill>
                  </a:tcPr>
                </a:tc>
                <a:extLst>
                  <a:ext uri="{0D108BD9-81ED-4DB2-BD59-A6C34878D82A}">
                    <a16:rowId xmlns:a16="http://schemas.microsoft.com/office/drawing/2014/main" val="3092808724"/>
                  </a:ext>
                </a:extLst>
              </a:tr>
              <a:tr h="174054">
                <a:tc>
                  <a:txBody>
                    <a:bodyPr/>
                    <a:lstStyle/>
                    <a:p>
                      <a:pPr algn="l" fontAlgn="b"/>
                      <a:r>
                        <a:rPr lang="en-US" sz="1100" b="0" i="0" u="none" strike="noStrike">
                          <a:solidFill>
                            <a:srgbClr val="000000"/>
                          </a:solidFill>
                          <a:effectLst/>
                          <a:latin typeface="Times New Roman" panose="02020603050405020304" pitchFamily="18" charset="0"/>
                        </a:rPr>
                        <a:t>Retained earnings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85,052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166,149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192,723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259,690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211,790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239,429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288,749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368,111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472,137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590,202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743,063 </a:t>
                      </a:r>
                    </a:p>
                  </a:txBody>
                  <a:tcPr marL="0" marR="0" marT="0" marB="0" anchor="b">
                    <a:solidFill>
                      <a:srgbClr val="00B050">
                        <a:alpha val="71000"/>
                      </a:srgbClr>
                    </a:solidFill>
                  </a:tcPr>
                </a:tc>
                <a:extLst>
                  <a:ext uri="{0D108BD9-81ED-4DB2-BD59-A6C34878D82A}">
                    <a16:rowId xmlns:a16="http://schemas.microsoft.com/office/drawing/2014/main" val="2634396945"/>
                  </a:ext>
                </a:extLst>
              </a:tr>
              <a:tr h="174054">
                <a:tc>
                  <a:txBody>
                    <a:bodyPr/>
                    <a:lstStyle/>
                    <a:p>
                      <a:pPr algn="l" fontAlgn="b"/>
                      <a:r>
                        <a:rPr lang="en-US" sz="1100" b="0" i="0" u="none" strike="noStrike">
                          <a:solidFill>
                            <a:srgbClr val="000000"/>
                          </a:solidFill>
                          <a:effectLst/>
                          <a:latin typeface="Times New Roman" panose="02020603050405020304" pitchFamily="18" charset="0"/>
                        </a:rPr>
                        <a:t>Foreign currency translation reserve</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200,429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200,870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203,153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202,910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331,289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385,348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385,348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385,348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385,348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385,348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385,348 </a:t>
                      </a:r>
                    </a:p>
                  </a:txBody>
                  <a:tcPr marL="0" marR="0" marT="0" marB="0" anchor="b">
                    <a:solidFill>
                      <a:srgbClr val="00B050">
                        <a:alpha val="71000"/>
                      </a:srgbClr>
                    </a:solidFill>
                  </a:tcPr>
                </a:tc>
                <a:extLst>
                  <a:ext uri="{0D108BD9-81ED-4DB2-BD59-A6C34878D82A}">
                    <a16:rowId xmlns:a16="http://schemas.microsoft.com/office/drawing/2014/main" val="1103656101"/>
                  </a:ext>
                </a:extLst>
              </a:tr>
              <a:tr h="174054">
                <a:tc>
                  <a:txBody>
                    <a:bodyPr/>
                    <a:lstStyle/>
                    <a:p>
                      <a:pPr algn="l" fontAlgn="b"/>
                      <a:r>
                        <a:rPr lang="en-US" sz="1100" b="0" i="0" u="none" strike="noStrike">
                          <a:solidFill>
                            <a:srgbClr val="000000"/>
                          </a:solidFill>
                          <a:effectLst/>
                          <a:latin typeface="Times New Roman" panose="02020603050405020304" pitchFamily="18" charset="0"/>
                        </a:rPr>
                        <a:t>Non-controlling interest</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(7,252)</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(11,058)</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(20,913)</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75,235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75,235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75,235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75,235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75,235 </a:t>
                      </a:r>
                    </a:p>
                  </a:txBody>
                  <a:tcPr marL="0" marR="0" marT="0" marB="0" anchor="b">
                    <a:solidFill>
                      <a:srgbClr val="00B050">
                        <a:alpha val="71000"/>
                      </a:srgbClr>
                    </a:solidFill>
                  </a:tcPr>
                </a:tc>
                <a:extLst>
                  <a:ext uri="{0D108BD9-81ED-4DB2-BD59-A6C34878D82A}">
                    <a16:rowId xmlns:a16="http://schemas.microsoft.com/office/drawing/2014/main" val="3501666967"/>
                  </a:ext>
                </a:extLst>
              </a:tr>
              <a:tr h="174054">
                <a:tc>
                  <a:txBody>
                    <a:bodyPr/>
                    <a:lstStyle/>
                    <a:p>
                      <a:pPr algn="l" fontAlgn="b"/>
                      <a:r>
                        <a:rPr lang="en-US" sz="1100" b="1" i="0" u="none" strike="noStrike">
                          <a:solidFill>
                            <a:srgbClr val="000000"/>
                          </a:solidFill>
                          <a:effectLst/>
                          <a:latin typeface="Times New Roman" panose="02020603050405020304" pitchFamily="18" charset="0"/>
                        </a:rPr>
                        <a:t>Total equity</a:t>
                      </a:r>
                    </a:p>
                  </a:txBody>
                  <a:tcPr marL="0" marR="0" marT="0" marB="0" anchor="b">
                    <a:solidFill>
                      <a:srgbClr val="00B050">
                        <a:alpha val="71000"/>
                      </a:srgbClr>
                    </a:solidFill>
                  </a:tcPr>
                </a:tc>
                <a:tc>
                  <a:txBody>
                    <a:bodyPr/>
                    <a:lstStyle/>
                    <a:p>
                      <a:pPr algn="l" fontAlgn="b"/>
                      <a:r>
                        <a:rPr lang="en-US" sz="1100" b="1" i="0" u="none" strike="noStrike">
                          <a:solidFill>
                            <a:srgbClr val="000000"/>
                          </a:solidFill>
                          <a:effectLst/>
                          <a:latin typeface="Times New Roman" panose="02020603050405020304" pitchFamily="18" charset="0"/>
                        </a:rPr>
                        <a:t>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Times New Roman" panose="02020603050405020304" pitchFamily="18" charset="0"/>
                        </a:rPr>
                        <a:t>376,373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Times New Roman" panose="02020603050405020304" pitchFamily="18" charset="0"/>
                        </a:rPr>
                        <a:t>459,646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Times New Roman" panose="02020603050405020304" pitchFamily="18" charset="0"/>
                        </a:rPr>
                        <a:t>491,472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Times New Roman" panose="02020603050405020304" pitchFamily="18" charset="0"/>
                        </a:rPr>
                        <a:t>553,808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Times New Roman" panose="02020603050405020304" pitchFamily="18" charset="0"/>
                        </a:rPr>
                        <a:t>632,337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Times New Roman" panose="02020603050405020304" pitchFamily="18" charset="0"/>
                        </a:rPr>
                        <a:t>703,364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Times New Roman" panose="02020603050405020304" pitchFamily="18" charset="0"/>
                        </a:rPr>
                        <a:t>848,832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Times New Roman" panose="02020603050405020304" pitchFamily="18" charset="0"/>
                        </a:rPr>
                        <a:t>928,193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Times New Roman" panose="02020603050405020304" pitchFamily="18" charset="0"/>
                        </a:rPr>
                        <a:t>1,032,219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Times New Roman" panose="02020603050405020304" pitchFamily="18" charset="0"/>
                        </a:rPr>
                        <a:t>1,150,284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Times New Roman" panose="02020603050405020304" pitchFamily="18" charset="0"/>
                        </a:rPr>
                        <a:t>1,303,145 </a:t>
                      </a:r>
                    </a:p>
                  </a:txBody>
                  <a:tcPr marL="0" marR="0" marT="0" marB="0" anchor="b">
                    <a:solidFill>
                      <a:srgbClr val="00B050">
                        <a:alpha val="71000"/>
                      </a:srgbClr>
                    </a:solidFill>
                  </a:tcPr>
                </a:tc>
                <a:extLst>
                  <a:ext uri="{0D108BD9-81ED-4DB2-BD59-A6C34878D82A}">
                    <a16:rowId xmlns:a16="http://schemas.microsoft.com/office/drawing/2014/main" val="1634253463"/>
                  </a:ext>
                </a:extLst>
              </a:tr>
              <a:tr h="165351">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3782160442"/>
                  </a:ext>
                </a:extLst>
              </a:tr>
              <a:tr h="174054">
                <a:tc>
                  <a:txBody>
                    <a:bodyPr/>
                    <a:lstStyle/>
                    <a:p>
                      <a:pPr algn="l" fontAlgn="b"/>
                      <a:r>
                        <a:rPr lang="en-US" sz="1100" b="1" i="0" u="none" strike="noStrike">
                          <a:solidFill>
                            <a:srgbClr val="000000"/>
                          </a:solidFill>
                          <a:effectLst/>
                          <a:latin typeface="Times New Roman" panose="02020603050405020304" pitchFamily="18" charset="0"/>
                        </a:rPr>
                        <a:t>Liabilities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1257691717"/>
                  </a:ext>
                </a:extLst>
              </a:tr>
              <a:tr h="174054">
                <a:tc>
                  <a:txBody>
                    <a:bodyPr/>
                    <a:lstStyle/>
                    <a:p>
                      <a:pPr algn="l" fontAlgn="b"/>
                      <a:r>
                        <a:rPr lang="en-US" sz="1100" b="1" i="0" u="none" strike="noStrike">
                          <a:solidFill>
                            <a:srgbClr val="000000"/>
                          </a:solidFill>
                          <a:effectLst/>
                          <a:latin typeface="Times New Roman" panose="02020603050405020304" pitchFamily="18" charset="0"/>
                        </a:rPr>
                        <a:t>Current liabilities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1804593270"/>
                  </a:ext>
                </a:extLst>
              </a:tr>
              <a:tr h="174054">
                <a:tc>
                  <a:txBody>
                    <a:bodyPr/>
                    <a:lstStyle/>
                    <a:p>
                      <a:pPr algn="l" fontAlgn="b"/>
                      <a:r>
                        <a:rPr lang="en-US" sz="1100" b="0" i="0" u="none" strike="noStrike">
                          <a:solidFill>
                            <a:srgbClr val="000000"/>
                          </a:solidFill>
                          <a:effectLst/>
                          <a:latin typeface="Times New Roman" panose="02020603050405020304" pitchFamily="18" charset="0"/>
                        </a:rPr>
                        <a:t>Interest bearing loans and borrowings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66,489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81,159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3,031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34,486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35,518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24,988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30,045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21,040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13,063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7,073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81 </a:t>
                      </a:r>
                    </a:p>
                  </a:txBody>
                  <a:tcPr marL="0" marR="0" marT="0" marB="0" anchor="b">
                    <a:solidFill>
                      <a:srgbClr val="00B050">
                        <a:alpha val="71000"/>
                      </a:srgbClr>
                    </a:solidFill>
                  </a:tcPr>
                </a:tc>
                <a:extLst>
                  <a:ext uri="{0D108BD9-81ED-4DB2-BD59-A6C34878D82A}">
                    <a16:rowId xmlns:a16="http://schemas.microsoft.com/office/drawing/2014/main" val="3349291197"/>
                  </a:ext>
                </a:extLst>
              </a:tr>
              <a:tr h="174054">
                <a:tc>
                  <a:txBody>
                    <a:bodyPr/>
                    <a:lstStyle/>
                    <a:p>
                      <a:pPr algn="l" fontAlgn="b"/>
                      <a:r>
                        <a:rPr lang="en-US" sz="1100" b="0" i="0" u="none" strike="noStrike">
                          <a:solidFill>
                            <a:srgbClr val="000000"/>
                          </a:solidFill>
                          <a:effectLst/>
                          <a:latin typeface="Times New Roman" panose="02020603050405020304" pitchFamily="18" charset="0"/>
                        </a:rPr>
                        <a:t>Lease Liabilities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212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679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1,273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916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660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475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342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246 </a:t>
                      </a:r>
                    </a:p>
                  </a:txBody>
                  <a:tcPr marL="0" marR="0" marT="0" marB="0" anchor="b">
                    <a:solidFill>
                      <a:srgbClr val="00B050">
                        <a:alpha val="71000"/>
                      </a:srgbClr>
                    </a:solidFill>
                  </a:tcPr>
                </a:tc>
                <a:extLst>
                  <a:ext uri="{0D108BD9-81ED-4DB2-BD59-A6C34878D82A}">
                    <a16:rowId xmlns:a16="http://schemas.microsoft.com/office/drawing/2014/main" val="1771292519"/>
                  </a:ext>
                </a:extLst>
              </a:tr>
              <a:tr h="174054">
                <a:tc>
                  <a:txBody>
                    <a:bodyPr/>
                    <a:lstStyle/>
                    <a:p>
                      <a:pPr algn="l" fontAlgn="b"/>
                      <a:r>
                        <a:rPr lang="en-US" sz="1100" b="0" i="0" u="none" strike="noStrike">
                          <a:solidFill>
                            <a:srgbClr val="000000"/>
                          </a:solidFill>
                          <a:effectLst/>
                          <a:latin typeface="Times New Roman" panose="02020603050405020304" pitchFamily="18" charset="0"/>
                        </a:rPr>
                        <a:t>Derivative financial instruments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626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1,543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1,543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1,543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1,543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1,543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1,543 </a:t>
                      </a:r>
                    </a:p>
                  </a:txBody>
                  <a:tcPr marL="0" marR="0" marT="0" marB="0" anchor="b">
                    <a:solidFill>
                      <a:srgbClr val="00B050">
                        <a:alpha val="71000"/>
                      </a:srgbClr>
                    </a:solidFill>
                  </a:tcPr>
                </a:tc>
                <a:extLst>
                  <a:ext uri="{0D108BD9-81ED-4DB2-BD59-A6C34878D82A}">
                    <a16:rowId xmlns:a16="http://schemas.microsoft.com/office/drawing/2014/main" val="1133103303"/>
                  </a:ext>
                </a:extLst>
              </a:tr>
              <a:tr h="174054">
                <a:tc>
                  <a:txBody>
                    <a:bodyPr/>
                    <a:lstStyle/>
                    <a:p>
                      <a:pPr algn="l" fontAlgn="b"/>
                      <a:r>
                        <a:rPr lang="en-US" sz="1100" b="0" i="0" u="none" strike="noStrike">
                          <a:solidFill>
                            <a:srgbClr val="000000"/>
                          </a:solidFill>
                          <a:effectLst/>
                          <a:latin typeface="Times New Roman" panose="02020603050405020304" pitchFamily="18" charset="0"/>
                        </a:rPr>
                        <a:t>Trade payables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79,766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125,559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12,073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31,977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51,351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49,607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68,433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76,857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78,928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94,598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111,400 </a:t>
                      </a:r>
                    </a:p>
                  </a:txBody>
                  <a:tcPr marL="0" marR="0" marT="0" marB="0" anchor="b">
                    <a:solidFill>
                      <a:srgbClr val="00B050">
                        <a:alpha val="71000"/>
                      </a:srgbClr>
                    </a:solidFill>
                  </a:tcPr>
                </a:tc>
                <a:extLst>
                  <a:ext uri="{0D108BD9-81ED-4DB2-BD59-A6C34878D82A}">
                    <a16:rowId xmlns:a16="http://schemas.microsoft.com/office/drawing/2014/main" val="1099488614"/>
                  </a:ext>
                </a:extLst>
              </a:tr>
              <a:tr h="174054">
                <a:tc>
                  <a:txBody>
                    <a:bodyPr/>
                    <a:lstStyle/>
                    <a:p>
                      <a:pPr algn="l" fontAlgn="b"/>
                      <a:r>
                        <a:rPr lang="en-US" sz="1100" b="0" i="0" u="none" strike="noStrike">
                          <a:solidFill>
                            <a:srgbClr val="000000"/>
                          </a:solidFill>
                          <a:effectLst/>
                          <a:latin typeface="Times New Roman" panose="02020603050405020304" pitchFamily="18" charset="0"/>
                        </a:rPr>
                        <a:t>other payables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75,287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111,948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79,117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101,597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158,005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174,339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193,356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232,939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271,475 </a:t>
                      </a:r>
                    </a:p>
                  </a:txBody>
                  <a:tcPr marL="0" marR="0" marT="0" marB="0" anchor="b">
                    <a:solidFill>
                      <a:srgbClr val="00B050">
                        <a:alpha val="71000"/>
                      </a:srgbClr>
                    </a:solidFill>
                  </a:tcPr>
                </a:tc>
                <a:extLst>
                  <a:ext uri="{0D108BD9-81ED-4DB2-BD59-A6C34878D82A}">
                    <a16:rowId xmlns:a16="http://schemas.microsoft.com/office/drawing/2014/main" val="2574794920"/>
                  </a:ext>
                </a:extLst>
              </a:tr>
              <a:tr h="174054">
                <a:tc>
                  <a:txBody>
                    <a:bodyPr/>
                    <a:lstStyle/>
                    <a:p>
                      <a:pPr algn="l" fontAlgn="b"/>
                      <a:r>
                        <a:rPr lang="en-US" sz="1100" b="0" i="0" u="none" strike="noStrike">
                          <a:solidFill>
                            <a:srgbClr val="000000"/>
                          </a:solidFill>
                          <a:effectLst/>
                          <a:latin typeface="Times New Roman" panose="02020603050405020304" pitchFamily="18" charset="0"/>
                        </a:rPr>
                        <a:t>Contingent liability</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2,215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extLst>
                  <a:ext uri="{0D108BD9-81ED-4DB2-BD59-A6C34878D82A}">
                    <a16:rowId xmlns:a16="http://schemas.microsoft.com/office/drawing/2014/main" val="3243625049"/>
                  </a:ext>
                </a:extLst>
              </a:tr>
              <a:tr h="174054">
                <a:tc>
                  <a:txBody>
                    <a:bodyPr/>
                    <a:lstStyle/>
                    <a:p>
                      <a:pPr algn="l" fontAlgn="b"/>
                      <a:r>
                        <a:rPr lang="en-US" sz="1100" b="0" i="0" u="none" strike="noStrike">
                          <a:solidFill>
                            <a:srgbClr val="000000"/>
                          </a:solidFill>
                          <a:effectLst/>
                          <a:latin typeface="Times New Roman" panose="02020603050405020304" pitchFamily="18" charset="0"/>
                        </a:rPr>
                        <a:t>Contract liabilities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5,005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3,599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9,918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11,516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extLst>
                  <a:ext uri="{0D108BD9-81ED-4DB2-BD59-A6C34878D82A}">
                    <a16:rowId xmlns:a16="http://schemas.microsoft.com/office/drawing/2014/main" val="1669371849"/>
                  </a:ext>
                </a:extLst>
              </a:tr>
              <a:tr h="174054">
                <a:tc>
                  <a:txBody>
                    <a:bodyPr/>
                    <a:lstStyle/>
                    <a:p>
                      <a:pPr algn="l" fontAlgn="b"/>
                      <a:r>
                        <a:rPr lang="en-US" sz="1100" b="0" i="0" u="none" strike="noStrike">
                          <a:solidFill>
                            <a:srgbClr val="000000"/>
                          </a:solidFill>
                          <a:effectLst/>
                          <a:latin typeface="Times New Roman" panose="02020603050405020304" pitchFamily="18" charset="0"/>
                        </a:rPr>
                        <a:t>Current tax liabilities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575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1,264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5,679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8,261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19,094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31,848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45,366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64,487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95,481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128,203 </a:t>
                      </a:r>
                    </a:p>
                  </a:txBody>
                  <a:tcPr marL="0" marR="0" marT="0" marB="0" anchor="b">
                    <a:solidFill>
                      <a:srgbClr val="00B050">
                        <a:alpha val="71000"/>
                      </a:srgbClr>
                    </a:solidFill>
                  </a:tcPr>
                </a:tc>
                <a:extLst>
                  <a:ext uri="{0D108BD9-81ED-4DB2-BD59-A6C34878D82A}">
                    <a16:rowId xmlns:a16="http://schemas.microsoft.com/office/drawing/2014/main" val="4258203668"/>
                  </a:ext>
                </a:extLst>
              </a:tr>
              <a:tr h="174054">
                <a:tc>
                  <a:txBody>
                    <a:bodyPr/>
                    <a:lstStyle/>
                    <a:p>
                      <a:pPr algn="l" fontAlgn="b"/>
                      <a:r>
                        <a:rPr lang="en-US" sz="1100" b="1" i="0" u="none" strike="noStrike" dirty="0">
                          <a:solidFill>
                            <a:srgbClr val="000000"/>
                          </a:solidFill>
                          <a:effectLst/>
                          <a:latin typeface="Times New Roman" panose="02020603050405020304" pitchFamily="18" charset="0"/>
                        </a:rPr>
                        <a:t>Total Current liabilities</a:t>
                      </a:r>
                    </a:p>
                  </a:txBody>
                  <a:tcPr marL="0" marR="0" marT="0" marB="0" anchor="b">
                    <a:solidFill>
                      <a:srgbClr val="00B050"/>
                    </a:solidFill>
                  </a:tcPr>
                </a:tc>
                <a:tc>
                  <a:txBody>
                    <a:bodyPr/>
                    <a:lstStyle/>
                    <a:p>
                      <a:pPr algn="l" fontAlgn="b"/>
                      <a:r>
                        <a:rPr lang="en-US" sz="1100" b="1"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146,830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207,982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90,391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191,522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179,151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198,102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290,791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319,805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361,770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443,491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512,949 </a:t>
                      </a:r>
                    </a:p>
                  </a:txBody>
                  <a:tcPr marL="0" marR="0" marT="0" marB="0" anchor="b">
                    <a:solidFill>
                      <a:srgbClr val="00B050"/>
                    </a:solidFill>
                  </a:tcPr>
                </a:tc>
                <a:extLst>
                  <a:ext uri="{0D108BD9-81ED-4DB2-BD59-A6C34878D82A}">
                    <a16:rowId xmlns:a16="http://schemas.microsoft.com/office/drawing/2014/main" val="1140592107"/>
                  </a:ext>
                </a:extLst>
              </a:tr>
              <a:tr h="165351">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437331592"/>
                  </a:ext>
                </a:extLst>
              </a:tr>
              <a:tr h="165351">
                <a:tc>
                  <a:txBody>
                    <a:bodyPr/>
                    <a:lstStyle/>
                    <a:p>
                      <a:pPr algn="l" fontAlgn="b"/>
                      <a:endParaRPr lang="en-US" sz="1100" b="1"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4153136806"/>
                  </a:ext>
                </a:extLst>
              </a:tr>
            </a:tbl>
          </a:graphicData>
        </a:graphic>
      </p:graphicFrame>
      <p:sp>
        <p:nvSpPr>
          <p:cNvPr id="8" name="Rectangle 7"/>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0295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162954763"/>
              </p:ext>
            </p:extLst>
          </p:nvPr>
        </p:nvGraphicFramePr>
        <p:xfrm>
          <a:off x="357233" y="1190002"/>
          <a:ext cx="10443207" cy="1940702"/>
        </p:xfrm>
        <a:graphic>
          <a:graphicData uri="http://schemas.openxmlformats.org/drawingml/2006/table">
            <a:tbl>
              <a:tblPr>
                <a:tableStyleId>{5C22544A-7EE6-4342-B048-85BDC9FD1C3A}</a:tableStyleId>
              </a:tblPr>
              <a:tblGrid>
                <a:gridCol w="2924099">
                  <a:extLst>
                    <a:ext uri="{9D8B030D-6E8A-4147-A177-3AD203B41FA5}">
                      <a16:colId xmlns:a16="http://schemas.microsoft.com/office/drawing/2014/main" val="2373162845"/>
                    </a:ext>
                  </a:extLst>
                </a:gridCol>
                <a:gridCol w="556971">
                  <a:extLst>
                    <a:ext uri="{9D8B030D-6E8A-4147-A177-3AD203B41FA5}">
                      <a16:colId xmlns:a16="http://schemas.microsoft.com/office/drawing/2014/main" val="3960588275"/>
                    </a:ext>
                  </a:extLst>
                </a:gridCol>
                <a:gridCol w="556971">
                  <a:extLst>
                    <a:ext uri="{9D8B030D-6E8A-4147-A177-3AD203B41FA5}">
                      <a16:colId xmlns:a16="http://schemas.microsoft.com/office/drawing/2014/main" val="3407520804"/>
                    </a:ext>
                  </a:extLst>
                </a:gridCol>
                <a:gridCol w="556971">
                  <a:extLst>
                    <a:ext uri="{9D8B030D-6E8A-4147-A177-3AD203B41FA5}">
                      <a16:colId xmlns:a16="http://schemas.microsoft.com/office/drawing/2014/main" val="733239962"/>
                    </a:ext>
                  </a:extLst>
                </a:gridCol>
                <a:gridCol w="556971">
                  <a:extLst>
                    <a:ext uri="{9D8B030D-6E8A-4147-A177-3AD203B41FA5}">
                      <a16:colId xmlns:a16="http://schemas.microsoft.com/office/drawing/2014/main" val="931676584"/>
                    </a:ext>
                  </a:extLst>
                </a:gridCol>
                <a:gridCol w="661403">
                  <a:extLst>
                    <a:ext uri="{9D8B030D-6E8A-4147-A177-3AD203B41FA5}">
                      <a16:colId xmlns:a16="http://schemas.microsoft.com/office/drawing/2014/main" val="3589441102"/>
                    </a:ext>
                  </a:extLst>
                </a:gridCol>
                <a:gridCol w="661403">
                  <a:extLst>
                    <a:ext uri="{9D8B030D-6E8A-4147-A177-3AD203B41FA5}">
                      <a16:colId xmlns:a16="http://schemas.microsoft.com/office/drawing/2014/main" val="647360762"/>
                    </a:ext>
                  </a:extLst>
                </a:gridCol>
                <a:gridCol w="661403">
                  <a:extLst>
                    <a:ext uri="{9D8B030D-6E8A-4147-A177-3AD203B41FA5}">
                      <a16:colId xmlns:a16="http://schemas.microsoft.com/office/drawing/2014/main" val="2341471720"/>
                    </a:ext>
                  </a:extLst>
                </a:gridCol>
                <a:gridCol w="661403">
                  <a:extLst>
                    <a:ext uri="{9D8B030D-6E8A-4147-A177-3AD203B41FA5}">
                      <a16:colId xmlns:a16="http://schemas.microsoft.com/office/drawing/2014/main" val="2693146666"/>
                    </a:ext>
                  </a:extLst>
                </a:gridCol>
                <a:gridCol w="661403">
                  <a:extLst>
                    <a:ext uri="{9D8B030D-6E8A-4147-A177-3AD203B41FA5}">
                      <a16:colId xmlns:a16="http://schemas.microsoft.com/office/drawing/2014/main" val="923281618"/>
                    </a:ext>
                  </a:extLst>
                </a:gridCol>
                <a:gridCol w="661403">
                  <a:extLst>
                    <a:ext uri="{9D8B030D-6E8A-4147-A177-3AD203B41FA5}">
                      <a16:colId xmlns:a16="http://schemas.microsoft.com/office/drawing/2014/main" val="720018059"/>
                    </a:ext>
                  </a:extLst>
                </a:gridCol>
                <a:gridCol w="661403">
                  <a:extLst>
                    <a:ext uri="{9D8B030D-6E8A-4147-A177-3AD203B41FA5}">
                      <a16:colId xmlns:a16="http://schemas.microsoft.com/office/drawing/2014/main" val="2037527194"/>
                    </a:ext>
                  </a:extLst>
                </a:gridCol>
                <a:gridCol w="661403">
                  <a:extLst>
                    <a:ext uri="{9D8B030D-6E8A-4147-A177-3AD203B41FA5}">
                      <a16:colId xmlns:a16="http://schemas.microsoft.com/office/drawing/2014/main" val="223793181"/>
                    </a:ext>
                  </a:extLst>
                </a:gridCol>
              </a:tblGrid>
              <a:tr h="200162">
                <a:tc>
                  <a:txBody>
                    <a:bodyPr/>
                    <a:lstStyle/>
                    <a:p>
                      <a:pPr algn="l" fontAlgn="b"/>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r>
                        <a:rPr lang="en-US" sz="1200" u="none" strike="noStrike">
                          <a:solidFill>
                            <a:schemeClr val="bg1"/>
                          </a:solidFill>
                          <a:effectLst/>
                          <a:latin typeface="Times New Roman" panose="02020603050405020304" pitchFamily="18" charset="0"/>
                          <a:cs typeface="Times New Roman" panose="02020603050405020304" pitchFamily="18" charset="0"/>
                        </a:rPr>
                        <a:t> </a:t>
                      </a:r>
                      <a:endParaRPr lang="en-US" sz="1200" b="0"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2016A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2017A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2018A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2019A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2020A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2021A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2022E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2023E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2024E</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2025E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2026E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extLst>
                  <a:ext uri="{0D108BD9-81ED-4DB2-BD59-A6C34878D82A}">
                    <a16:rowId xmlns:a16="http://schemas.microsoft.com/office/drawing/2014/main" val="2865123401"/>
                  </a:ext>
                </a:extLst>
              </a:tr>
              <a:tr h="174054">
                <a:tc>
                  <a:txBody>
                    <a:bodyPr/>
                    <a:lstStyle/>
                    <a:p>
                      <a:pPr algn="l" fontAlgn="b"/>
                      <a:r>
                        <a:rPr lang="en-US" sz="1100" b="1" i="0" u="none" strike="noStrike">
                          <a:solidFill>
                            <a:srgbClr val="000000"/>
                          </a:solidFill>
                          <a:effectLst/>
                          <a:latin typeface="Times New Roman" panose="02020603050405020304" pitchFamily="18" charset="0"/>
                        </a:rPr>
                        <a:t>Non-current liabilities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814266617"/>
                  </a:ext>
                </a:extLst>
              </a:tr>
              <a:tr h="174054">
                <a:tc>
                  <a:txBody>
                    <a:bodyPr/>
                    <a:lstStyle/>
                    <a:p>
                      <a:pPr algn="l" fontAlgn="b"/>
                      <a:r>
                        <a:rPr lang="en-US" sz="1100" b="0" i="0" u="none" strike="noStrike">
                          <a:solidFill>
                            <a:srgbClr val="000000"/>
                          </a:solidFill>
                          <a:effectLst/>
                          <a:latin typeface="Times New Roman" panose="02020603050405020304" pitchFamily="18" charset="0"/>
                        </a:rPr>
                        <a:t>Interest bearing loans and borrowings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136,060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93,170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133,799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207,863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229,880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290,803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223,675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169,439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114,174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56,924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674 </a:t>
                      </a:r>
                    </a:p>
                  </a:txBody>
                  <a:tcPr marL="0" marR="0" marT="0" marB="0" anchor="b">
                    <a:solidFill>
                      <a:srgbClr val="00B050">
                        <a:alpha val="71000"/>
                      </a:srgbClr>
                    </a:solidFill>
                  </a:tcPr>
                </a:tc>
                <a:extLst>
                  <a:ext uri="{0D108BD9-81ED-4DB2-BD59-A6C34878D82A}">
                    <a16:rowId xmlns:a16="http://schemas.microsoft.com/office/drawing/2014/main" val="2532072992"/>
                  </a:ext>
                </a:extLst>
              </a:tr>
              <a:tr h="174054">
                <a:tc>
                  <a:txBody>
                    <a:bodyPr/>
                    <a:lstStyle/>
                    <a:p>
                      <a:pPr algn="l" fontAlgn="b"/>
                      <a:r>
                        <a:rPr lang="en-US" sz="1100" b="0" i="0" u="none" strike="noStrike">
                          <a:solidFill>
                            <a:srgbClr val="000000"/>
                          </a:solidFill>
                          <a:effectLst/>
                          <a:latin typeface="Times New Roman" panose="02020603050405020304" pitchFamily="18" charset="0"/>
                        </a:rPr>
                        <a:t>Lease liabilities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2,617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1,591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198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143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74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53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38 </a:t>
                      </a:r>
                    </a:p>
                  </a:txBody>
                  <a:tcPr marL="0" marR="0" marT="0" marB="0" anchor="b">
                    <a:solidFill>
                      <a:srgbClr val="00B050">
                        <a:alpha val="71000"/>
                      </a:srgbClr>
                    </a:solidFill>
                  </a:tcPr>
                </a:tc>
                <a:extLst>
                  <a:ext uri="{0D108BD9-81ED-4DB2-BD59-A6C34878D82A}">
                    <a16:rowId xmlns:a16="http://schemas.microsoft.com/office/drawing/2014/main" val="3408362275"/>
                  </a:ext>
                </a:extLst>
              </a:tr>
              <a:tr h="174054">
                <a:tc>
                  <a:txBody>
                    <a:bodyPr/>
                    <a:lstStyle/>
                    <a:p>
                      <a:pPr algn="l" fontAlgn="b"/>
                      <a:r>
                        <a:rPr lang="en-US" sz="1100" b="0" i="0" u="none" strike="noStrike">
                          <a:solidFill>
                            <a:srgbClr val="000000"/>
                          </a:solidFill>
                          <a:effectLst/>
                          <a:latin typeface="Times New Roman" panose="02020603050405020304" pitchFamily="18" charset="0"/>
                        </a:rPr>
                        <a:t>Contingent consideration</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3,672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4,251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5,676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71000"/>
                      </a:srgbClr>
                    </a:solidFill>
                  </a:tcPr>
                </a:tc>
                <a:extLst>
                  <a:ext uri="{0D108BD9-81ED-4DB2-BD59-A6C34878D82A}">
                    <a16:rowId xmlns:a16="http://schemas.microsoft.com/office/drawing/2014/main" val="2229010441"/>
                  </a:ext>
                </a:extLst>
              </a:tr>
              <a:tr h="174054">
                <a:tc>
                  <a:txBody>
                    <a:bodyPr/>
                    <a:lstStyle/>
                    <a:p>
                      <a:pPr algn="l" fontAlgn="b"/>
                      <a:r>
                        <a:rPr lang="en-US" sz="1100" b="0" i="0" u="none" strike="noStrike">
                          <a:solidFill>
                            <a:srgbClr val="000000"/>
                          </a:solidFill>
                          <a:effectLst/>
                          <a:latin typeface="Times New Roman" panose="02020603050405020304" pitchFamily="18" charset="0"/>
                        </a:rPr>
                        <a:t>Provision for decommissioning obligation</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182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32,510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43,514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45,411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61,795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63,709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87,918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89,677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125,548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128,058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179,282 </a:t>
                      </a:r>
                    </a:p>
                  </a:txBody>
                  <a:tcPr marL="0" marR="0" marT="0" marB="0" anchor="b">
                    <a:solidFill>
                      <a:srgbClr val="00B050">
                        <a:alpha val="71000"/>
                      </a:srgbClr>
                    </a:solidFill>
                  </a:tcPr>
                </a:tc>
                <a:extLst>
                  <a:ext uri="{0D108BD9-81ED-4DB2-BD59-A6C34878D82A}">
                    <a16:rowId xmlns:a16="http://schemas.microsoft.com/office/drawing/2014/main" val="1485873112"/>
                  </a:ext>
                </a:extLst>
              </a:tr>
              <a:tr h="174054">
                <a:tc>
                  <a:txBody>
                    <a:bodyPr/>
                    <a:lstStyle/>
                    <a:p>
                      <a:pPr algn="l" fontAlgn="b"/>
                      <a:r>
                        <a:rPr lang="en-US" sz="1100" b="0" i="0" u="none" strike="noStrike">
                          <a:solidFill>
                            <a:srgbClr val="000000"/>
                          </a:solidFill>
                          <a:effectLst/>
                          <a:latin typeface="Times New Roman" panose="02020603050405020304" pitchFamily="18" charset="0"/>
                        </a:rPr>
                        <a:t>Deferred tax liabilities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202,020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343,179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343,179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343,179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343,179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343,179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343,179 </a:t>
                      </a:r>
                    </a:p>
                  </a:txBody>
                  <a:tcPr marL="0" marR="0" marT="0" marB="0" anchor="b">
                    <a:solidFill>
                      <a:srgbClr val="00B050">
                        <a:alpha val="71000"/>
                      </a:srgbClr>
                    </a:solidFill>
                  </a:tcPr>
                </a:tc>
                <a:extLst>
                  <a:ext uri="{0D108BD9-81ED-4DB2-BD59-A6C34878D82A}">
                    <a16:rowId xmlns:a16="http://schemas.microsoft.com/office/drawing/2014/main" val="3092808724"/>
                  </a:ext>
                </a:extLst>
              </a:tr>
              <a:tr h="174054">
                <a:tc>
                  <a:txBody>
                    <a:bodyPr/>
                    <a:lstStyle/>
                    <a:p>
                      <a:pPr algn="l" fontAlgn="b"/>
                      <a:r>
                        <a:rPr lang="en-US" sz="1100" b="0" i="0" u="none" strike="noStrike">
                          <a:solidFill>
                            <a:srgbClr val="000000"/>
                          </a:solidFill>
                          <a:effectLst/>
                          <a:latin typeface="Times New Roman" panose="02020603050405020304" pitchFamily="18" charset="0"/>
                        </a:rPr>
                        <a:t>Defined benefit plan</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1,559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1,994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1,819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3,012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4,063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Times New Roman" panose="02020603050405020304" pitchFamily="18" charset="0"/>
                        </a:rPr>
                        <a:t>4,181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5,622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6,976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8,405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10,619 </a:t>
                      </a:r>
                    </a:p>
                  </a:txBody>
                  <a:tcPr marL="0" marR="0" marT="0" marB="0" anchor="b">
                    <a:solidFill>
                      <a:srgbClr val="00B050">
                        <a:alpha val="71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13,129 </a:t>
                      </a:r>
                    </a:p>
                  </a:txBody>
                  <a:tcPr marL="0" marR="0" marT="0" marB="0" anchor="b">
                    <a:solidFill>
                      <a:srgbClr val="00B050">
                        <a:alpha val="71000"/>
                      </a:srgbClr>
                    </a:solidFill>
                  </a:tcPr>
                </a:tc>
                <a:extLst>
                  <a:ext uri="{0D108BD9-81ED-4DB2-BD59-A6C34878D82A}">
                    <a16:rowId xmlns:a16="http://schemas.microsoft.com/office/drawing/2014/main" val="2634396945"/>
                  </a:ext>
                </a:extLst>
              </a:tr>
              <a:tr h="174054">
                <a:tc>
                  <a:txBody>
                    <a:bodyPr/>
                    <a:lstStyle/>
                    <a:p>
                      <a:pPr algn="l" fontAlgn="b"/>
                      <a:r>
                        <a:rPr lang="en-US" sz="1100" b="1" i="0" u="none" strike="noStrike" dirty="0">
                          <a:solidFill>
                            <a:srgbClr val="000000"/>
                          </a:solidFill>
                          <a:effectLst/>
                          <a:latin typeface="Times New Roman" panose="02020603050405020304" pitchFamily="18" charset="0"/>
                        </a:rPr>
                        <a:t>Total Non-current liabilities</a:t>
                      </a:r>
                    </a:p>
                  </a:txBody>
                  <a:tcPr marL="0" marR="0" marT="0" marB="0" anchor="b">
                    <a:solidFill>
                      <a:srgbClr val="00B050"/>
                    </a:solidFill>
                  </a:tcPr>
                </a:tc>
                <a:tc>
                  <a:txBody>
                    <a:bodyPr/>
                    <a:lstStyle/>
                    <a:p>
                      <a:pPr algn="l" fontAlgn="b"/>
                      <a:r>
                        <a:rPr lang="en-US" sz="1100" b="1"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141,473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131,925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184,808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258,903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499,349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702,070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660,536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609,373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591,379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538,833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536,302 </a:t>
                      </a:r>
                    </a:p>
                  </a:txBody>
                  <a:tcPr marL="0" marR="0" marT="0" marB="0" anchor="b">
                    <a:solidFill>
                      <a:srgbClr val="00B050"/>
                    </a:solidFill>
                  </a:tcPr>
                </a:tc>
                <a:extLst>
                  <a:ext uri="{0D108BD9-81ED-4DB2-BD59-A6C34878D82A}">
                    <a16:rowId xmlns:a16="http://schemas.microsoft.com/office/drawing/2014/main" val="1103656101"/>
                  </a:ext>
                </a:extLst>
              </a:tr>
              <a:tr h="174054">
                <a:tc>
                  <a:txBody>
                    <a:bodyPr/>
                    <a:lstStyle/>
                    <a:p>
                      <a:pPr algn="l" fontAlgn="b"/>
                      <a:r>
                        <a:rPr lang="en-US" sz="1100" b="1" i="0" u="none" strike="noStrike">
                          <a:solidFill>
                            <a:srgbClr val="000000"/>
                          </a:solidFill>
                          <a:effectLst/>
                          <a:latin typeface="Times New Roman" panose="02020603050405020304" pitchFamily="18" charset="0"/>
                        </a:rPr>
                        <a:t>Total liabilities</a:t>
                      </a:r>
                    </a:p>
                  </a:txBody>
                  <a:tcPr marL="0" marR="0" marT="0" marB="0" anchor="b">
                    <a:solidFill>
                      <a:srgbClr val="00B050"/>
                    </a:solidFill>
                  </a:tcPr>
                </a:tc>
                <a:tc>
                  <a:txBody>
                    <a:bodyPr/>
                    <a:lstStyle/>
                    <a:p>
                      <a:pPr algn="l" fontAlgn="b"/>
                      <a:r>
                        <a:rPr lang="en-US" sz="1100" b="1"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288,303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339,907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275,199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450,425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678,500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900,172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951,328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929,178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953,149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982,324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1,049,251 </a:t>
                      </a:r>
                    </a:p>
                  </a:txBody>
                  <a:tcPr marL="0" marR="0" marT="0" marB="0" anchor="b">
                    <a:solidFill>
                      <a:srgbClr val="00B050"/>
                    </a:solidFill>
                  </a:tcPr>
                </a:tc>
                <a:extLst>
                  <a:ext uri="{0D108BD9-81ED-4DB2-BD59-A6C34878D82A}">
                    <a16:rowId xmlns:a16="http://schemas.microsoft.com/office/drawing/2014/main" val="3501666967"/>
                  </a:ext>
                </a:extLst>
              </a:tr>
              <a:tr h="174054">
                <a:tc>
                  <a:txBody>
                    <a:bodyPr/>
                    <a:lstStyle/>
                    <a:p>
                      <a:pPr algn="l" fontAlgn="b"/>
                      <a:r>
                        <a:rPr lang="en-US" sz="1100" b="1" i="0" u="none" strike="noStrike">
                          <a:solidFill>
                            <a:srgbClr val="000000"/>
                          </a:solidFill>
                          <a:effectLst/>
                          <a:latin typeface="Times New Roman" panose="02020603050405020304" pitchFamily="18" charset="0"/>
                        </a:rPr>
                        <a:t>Total equity and liabilities</a:t>
                      </a:r>
                    </a:p>
                  </a:txBody>
                  <a:tcPr marL="0" marR="0" marT="0" marB="0" anchor="b">
                    <a:solidFill>
                      <a:srgbClr val="00B050"/>
                    </a:solidFill>
                  </a:tcPr>
                </a:tc>
                <a:tc>
                  <a:txBody>
                    <a:bodyPr/>
                    <a:lstStyle/>
                    <a:p>
                      <a:pPr algn="l" fontAlgn="b"/>
                      <a:r>
                        <a:rPr lang="en-US" sz="1100" b="1" i="0" u="none" strike="noStrike" dirty="0">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664,676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799,553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766,671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1,004,233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1,310,837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1,603,536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1,800,159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1,857,371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1,985,369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2,132,609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2,352,396 </a:t>
                      </a:r>
                    </a:p>
                  </a:txBody>
                  <a:tcPr marL="0" marR="0" marT="0" marB="0" anchor="b">
                    <a:solidFill>
                      <a:srgbClr val="00B050"/>
                    </a:solidFill>
                  </a:tcPr>
                </a:tc>
                <a:extLst>
                  <a:ext uri="{0D108BD9-81ED-4DB2-BD59-A6C34878D82A}">
                    <a16:rowId xmlns:a16="http://schemas.microsoft.com/office/drawing/2014/main" val="1634253463"/>
                  </a:ext>
                </a:extLst>
              </a:tr>
            </a:tbl>
          </a:graphicData>
        </a:graphic>
      </p:graphicFrame>
      <p:sp>
        <p:nvSpPr>
          <p:cNvPr id="8" name="Rectangle 7"/>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5956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423950330"/>
              </p:ext>
            </p:extLst>
          </p:nvPr>
        </p:nvGraphicFramePr>
        <p:xfrm>
          <a:off x="357233" y="1189993"/>
          <a:ext cx="10443207" cy="5355185"/>
        </p:xfrm>
        <a:graphic>
          <a:graphicData uri="http://schemas.openxmlformats.org/drawingml/2006/table">
            <a:tbl>
              <a:tblPr>
                <a:tableStyleId>{5C22544A-7EE6-4342-B048-85BDC9FD1C3A}</a:tableStyleId>
              </a:tblPr>
              <a:tblGrid>
                <a:gridCol w="2924099">
                  <a:extLst>
                    <a:ext uri="{9D8B030D-6E8A-4147-A177-3AD203B41FA5}">
                      <a16:colId xmlns:a16="http://schemas.microsoft.com/office/drawing/2014/main" val="2373162845"/>
                    </a:ext>
                  </a:extLst>
                </a:gridCol>
                <a:gridCol w="556971">
                  <a:extLst>
                    <a:ext uri="{9D8B030D-6E8A-4147-A177-3AD203B41FA5}">
                      <a16:colId xmlns:a16="http://schemas.microsoft.com/office/drawing/2014/main" val="3960588275"/>
                    </a:ext>
                  </a:extLst>
                </a:gridCol>
                <a:gridCol w="556971">
                  <a:extLst>
                    <a:ext uri="{9D8B030D-6E8A-4147-A177-3AD203B41FA5}">
                      <a16:colId xmlns:a16="http://schemas.microsoft.com/office/drawing/2014/main" val="3407520804"/>
                    </a:ext>
                  </a:extLst>
                </a:gridCol>
                <a:gridCol w="556971">
                  <a:extLst>
                    <a:ext uri="{9D8B030D-6E8A-4147-A177-3AD203B41FA5}">
                      <a16:colId xmlns:a16="http://schemas.microsoft.com/office/drawing/2014/main" val="733239962"/>
                    </a:ext>
                  </a:extLst>
                </a:gridCol>
                <a:gridCol w="556971">
                  <a:extLst>
                    <a:ext uri="{9D8B030D-6E8A-4147-A177-3AD203B41FA5}">
                      <a16:colId xmlns:a16="http://schemas.microsoft.com/office/drawing/2014/main" val="931676584"/>
                    </a:ext>
                  </a:extLst>
                </a:gridCol>
                <a:gridCol w="661403">
                  <a:extLst>
                    <a:ext uri="{9D8B030D-6E8A-4147-A177-3AD203B41FA5}">
                      <a16:colId xmlns:a16="http://schemas.microsoft.com/office/drawing/2014/main" val="3589441102"/>
                    </a:ext>
                  </a:extLst>
                </a:gridCol>
                <a:gridCol w="661403">
                  <a:extLst>
                    <a:ext uri="{9D8B030D-6E8A-4147-A177-3AD203B41FA5}">
                      <a16:colId xmlns:a16="http://schemas.microsoft.com/office/drawing/2014/main" val="647360762"/>
                    </a:ext>
                  </a:extLst>
                </a:gridCol>
                <a:gridCol w="661403">
                  <a:extLst>
                    <a:ext uri="{9D8B030D-6E8A-4147-A177-3AD203B41FA5}">
                      <a16:colId xmlns:a16="http://schemas.microsoft.com/office/drawing/2014/main" val="2341471720"/>
                    </a:ext>
                  </a:extLst>
                </a:gridCol>
                <a:gridCol w="661403">
                  <a:extLst>
                    <a:ext uri="{9D8B030D-6E8A-4147-A177-3AD203B41FA5}">
                      <a16:colId xmlns:a16="http://schemas.microsoft.com/office/drawing/2014/main" val="2693146666"/>
                    </a:ext>
                  </a:extLst>
                </a:gridCol>
                <a:gridCol w="661403">
                  <a:extLst>
                    <a:ext uri="{9D8B030D-6E8A-4147-A177-3AD203B41FA5}">
                      <a16:colId xmlns:a16="http://schemas.microsoft.com/office/drawing/2014/main" val="923281618"/>
                    </a:ext>
                  </a:extLst>
                </a:gridCol>
                <a:gridCol w="661403">
                  <a:extLst>
                    <a:ext uri="{9D8B030D-6E8A-4147-A177-3AD203B41FA5}">
                      <a16:colId xmlns:a16="http://schemas.microsoft.com/office/drawing/2014/main" val="720018059"/>
                    </a:ext>
                  </a:extLst>
                </a:gridCol>
                <a:gridCol w="661403">
                  <a:extLst>
                    <a:ext uri="{9D8B030D-6E8A-4147-A177-3AD203B41FA5}">
                      <a16:colId xmlns:a16="http://schemas.microsoft.com/office/drawing/2014/main" val="2037527194"/>
                    </a:ext>
                  </a:extLst>
                </a:gridCol>
                <a:gridCol w="661403">
                  <a:extLst>
                    <a:ext uri="{9D8B030D-6E8A-4147-A177-3AD203B41FA5}">
                      <a16:colId xmlns:a16="http://schemas.microsoft.com/office/drawing/2014/main" val="223793181"/>
                    </a:ext>
                  </a:extLst>
                </a:gridCol>
              </a:tblGrid>
              <a:tr h="221088">
                <a:tc>
                  <a:txBody>
                    <a:bodyPr/>
                    <a:lstStyle/>
                    <a:p>
                      <a:pPr algn="l" fontAlgn="b"/>
                      <a:r>
                        <a:rPr lang="en-US" sz="1000" b="1" i="0" u="none" strike="noStrike">
                          <a:solidFill>
                            <a:srgbClr val="FFFFFF"/>
                          </a:solidFill>
                          <a:effectLst/>
                          <a:latin typeface="Arial" panose="020B0604020202020204" pitchFamily="34" charset="0"/>
                        </a:rPr>
                        <a:t>CASH FLOW STATEMENT (N'Millions)</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2016A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2017A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2018A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2019A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2020A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2021A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2022E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2023E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2024E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2025E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2026E</a:t>
                      </a:r>
                    </a:p>
                  </a:txBody>
                  <a:tcPr marL="0" marR="0" marT="0" marB="0" anchor="b">
                    <a:solidFill>
                      <a:schemeClr val="tx1"/>
                    </a:solidFill>
                  </a:tcPr>
                </a:tc>
                <a:extLst>
                  <a:ext uri="{0D108BD9-81ED-4DB2-BD59-A6C34878D82A}">
                    <a16:rowId xmlns:a16="http://schemas.microsoft.com/office/drawing/2014/main" val="2865123401"/>
                  </a:ext>
                </a:extLst>
              </a:tr>
              <a:tr h="192251">
                <a:tc>
                  <a:txBody>
                    <a:bodyPr/>
                    <a:lstStyle/>
                    <a:p>
                      <a:pPr algn="l" fontAlgn="b"/>
                      <a:r>
                        <a:rPr lang="en-US" sz="1100" b="0" i="0" u="none" strike="noStrike">
                          <a:solidFill>
                            <a:srgbClr val="000000"/>
                          </a:solidFill>
                          <a:effectLst/>
                          <a:latin typeface="Calibri" panose="020F0502020204030204" pitchFamily="34" charset="0"/>
                        </a:rPr>
                        <a:t>Profit before income taxes (Continuing operations)</a:t>
                      </a:r>
                    </a:p>
                  </a:txBody>
                  <a:tcPr marL="0" marR="0" marT="0" marB="0" anchor="b">
                    <a:solidFill>
                      <a:srgbClr val="00B050"/>
                    </a:solidFill>
                  </a:tcPr>
                </a:tc>
                <a:tc>
                  <a:txBody>
                    <a:bodyPr/>
                    <a:lstStyle/>
                    <a:p>
                      <a:pPr algn="l" fontAlgn="b"/>
                      <a:endParaRPr lang="en-US" sz="1100" b="0" i="0" u="none" strike="noStrike" dirty="0">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(29,261)</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28,759 </a:t>
                      </a:r>
                    </a:p>
                  </a:txBody>
                  <a:tcPr marL="0" marR="0" marT="0" marB="0" anchor="b">
                    <a:solidFill>
                      <a:srgbClr val="00B050"/>
                    </a:solidFill>
                  </a:tcPr>
                </a:tc>
                <a:tc>
                  <a:txBody>
                    <a:bodyPr/>
                    <a:lstStyle/>
                    <a:p>
                      <a:pPr algn="r" fontAlgn="b"/>
                      <a:r>
                        <a:rPr lang="en-US" sz="1100" b="0" i="0" u="none" strike="noStrike">
                          <a:solidFill>
                            <a:schemeClr val="tx1"/>
                          </a:solidFill>
                          <a:effectLst/>
                          <a:latin typeface="Times New Roman" panose="02020603050405020304" pitchFamily="18" charset="0"/>
                        </a:rPr>
                        <a:t>80,599</a:t>
                      </a:r>
                    </a:p>
                  </a:txBody>
                  <a:tcPr marL="0" marR="0" marT="0" marB="0" anchor="b">
                    <a:solidFill>
                      <a:srgbClr val="00B050"/>
                    </a:solidFill>
                  </a:tcPr>
                </a:tc>
                <a:tc>
                  <a:txBody>
                    <a:bodyPr/>
                    <a:lstStyle/>
                    <a:p>
                      <a:pPr algn="r" fontAlgn="b"/>
                      <a:r>
                        <a:rPr lang="en-US" sz="1100" b="0" i="0" u="none" strike="noStrike">
                          <a:solidFill>
                            <a:schemeClr val="tx1"/>
                          </a:solidFill>
                          <a:effectLst/>
                          <a:latin typeface="Times New Roman" panose="02020603050405020304" pitchFamily="18" charset="0"/>
                        </a:rPr>
                        <a:t>89,914</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(28,872)</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71,028 </a:t>
                      </a:r>
                    </a:p>
                  </a:txBody>
                  <a:tcPr marL="0" marR="0" marT="0" marB="0" anchor="b">
                    <a:solidFill>
                      <a:srgbClr val="00B050"/>
                    </a:solidFill>
                  </a:tcPr>
                </a:tc>
                <a:tc>
                  <a:txBody>
                    <a:bodyPr/>
                    <a:lstStyle/>
                    <a:p>
                      <a:pPr algn="r" fontAlgn="b"/>
                      <a:r>
                        <a:rPr lang="en-US" sz="1000" b="0" i="0" u="none" strike="noStrike">
                          <a:solidFill>
                            <a:schemeClr val="tx1"/>
                          </a:solidFill>
                          <a:effectLst/>
                          <a:latin typeface="Arial" panose="020B0604020202020204" pitchFamily="34" charset="0"/>
                        </a:rPr>
                        <a:t>79,498 </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118,986 </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156,065 </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187,110 </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232,809 </a:t>
                      </a:r>
                    </a:p>
                  </a:txBody>
                  <a:tcPr marL="0" marR="0" marT="0" marB="0" anchor="b">
                    <a:solidFill>
                      <a:srgbClr val="00B050"/>
                    </a:solidFill>
                  </a:tcPr>
                </a:tc>
                <a:extLst>
                  <a:ext uri="{0D108BD9-81ED-4DB2-BD59-A6C34878D82A}">
                    <a16:rowId xmlns:a16="http://schemas.microsoft.com/office/drawing/2014/main" val="814266617"/>
                  </a:ext>
                </a:extLst>
              </a:tr>
              <a:tr h="192251">
                <a:tc>
                  <a:txBody>
                    <a:bodyPr/>
                    <a:lstStyle/>
                    <a:p>
                      <a:pPr algn="l" fontAlgn="b"/>
                      <a:r>
                        <a:rPr lang="en-US" sz="1100" b="0" i="0" u="none" strike="noStrike">
                          <a:solidFill>
                            <a:srgbClr val="000000"/>
                          </a:solidFill>
                          <a:effectLst/>
                          <a:latin typeface="Calibri" panose="020F0502020204030204" pitchFamily="34" charset="0"/>
                        </a:rPr>
                        <a:t>Discontinued operations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16</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4,041</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2532072992"/>
                  </a:ext>
                </a:extLst>
              </a:tr>
              <a:tr h="192251">
                <a:tc>
                  <a:txBody>
                    <a:bodyPr/>
                    <a:lstStyle/>
                    <a:p>
                      <a:pPr algn="l" fontAlgn="b"/>
                      <a:r>
                        <a:rPr lang="en-US" sz="1100" b="1" i="0" u="none" strike="noStrike">
                          <a:solidFill>
                            <a:srgbClr val="000000"/>
                          </a:solidFill>
                          <a:effectLst/>
                          <a:latin typeface="Calibri" panose="020F0502020204030204" pitchFamily="34" charset="0"/>
                        </a:rPr>
                        <a:t>Adjustments for:</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l" fontAlgn="b"/>
                      <a:endParaRPr lang="en-US" sz="1000" b="0" i="0" u="none" strike="noStrike">
                        <a:solidFill>
                          <a:schemeClr val="tx1"/>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alpha val="71000"/>
                      </a:srgbClr>
                    </a:solidFill>
                  </a:tcPr>
                </a:tc>
                <a:extLst>
                  <a:ext uri="{0D108BD9-81ED-4DB2-BD59-A6C34878D82A}">
                    <a16:rowId xmlns:a16="http://schemas.microsoft.com/office/drawing/2014/main" val="3408362275"/>
                  </a:ext>
                </a:extLst>
              </a:tr>
              <a:tr h="192251">
                <a:tc>
                  <a:txBody>
                    <a:bodyPr/>
                    <a:lstStyle/>
                    <a:p>
                      <a:pPr algn="l" fontAlgn="b"/>
                      <a:r>
                        <a:rPr lang="en-US" sz="1100" b="0" i="0" u="none" strike="noStrike">
                          <a:solidFill>
                            <a:srgbClr val="000000"/>
                          </a:solidFill>
                          <a:effectLst/>
                          <a:latin typeface="Times New Roman" panose="02020603050405020304" pitchFamily="18" charset="0"/>
                        </a:rPr>
                        <a:t>Depletion, depreciation of oil and gas properties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6,909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23,877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36,494</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27,511</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45,344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55,832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68,479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89,951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95,847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111,893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134,984 </a:t>
                      </a:r>
                    </a:p>
                  </a:txBody>
                  <a:tcPr marL="0" marR="0" marT="0" marB="0" anchor="b">
                    <a:solidFill>
                      <a:srgbClr val="00B050">
                        <a:alpha val="71000"/>
                      </a:srgbClr>
                    </a:solidFill>
                  </a:tcPr>
                </a:tc>
                <a:extLst>
                  <a:ext uri="{0D108BD9-81ED-4DB2-BD59-A6C34878D82A}">
                    <a16:rowId xmlns:a16="http://schemas.microsoft.com/office/drawing/2014/main" val="2229010441"/>
                  </a:ext>
                </a:extLst>
              </a:tr>
              <a:tr h="192251">
                <a:tc>
                  <a:txBody>
                    <a:bodyPr/>
                    <a:lstStyle/>
                    <a:p>
                      <a:pPr algn="l" fontAlgn="b"/>
                      <a:r>
                        <a:rPr lang="en-US" sz="1100" b="0" i="0" u="none" strike="noStrike">
                          <a:solidFill>
                            <a:srgbClr val="000000"/>
                          </a:solidFill>
                          <a:effectLst/>
                          <a:latin typeface="Times New Roman" panose="02020603050405020304" pitchFamily="18" charset="0"/>
                        </a:rPr>
                        <a:t>Amortization of intangibles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76</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441</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532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671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844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1,006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1,133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1,316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1,563 </a:t>
                      </a:r>
                    </a:p>
                  </a:txBody>
                  <a:tcPr marL="0" marR="0" marT="0" marB="0" anchor="b">
                    <a:solidFill>
                      <a:srgbClr val="00B050">
                        <a:alpha val="71000"/>
                      </a:srgbClr>
                    </a:solidFill>
                  </a:tcPr>
                </a:tc>
                <a:extLst>
                  <a:ext uri="{0D108BD9-81ED-4DB2-BD59-A6C34878D82A}">
                    <a16:rowId xmlns:a16="http://schemas.microsoft.com/office/drawing/2014/main" val="1485873112"/>
                  </a:ext>
                </a:extLst>
              </a:tr>
              <a:tr h="192251">
                <a:tc>
                  <a:txBody>
                    <a:bodyPr/>
                    <a:lstStyle/>
                    <a:p>
                      <a:pPr algn="l" fontAlgn="b"/>
                      <a:r>
                        <a:rPr lang="en-US" sz="1100" b="0" i="0" u="none" strike="noStrike">
                          <a:solidFill>
                            <a:srgbClr val="000000"/>
                          </a:solidFill>
                          <a:effectLst/>
                          <a:latin typeface="Times New Roman" panose="02020603050405020304" pitchFamily="18" charset="0"/>
                        </a:rPr>
                        <a:t>Depletion, depreciation of other PPE</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1,336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1,265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891</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Times New Roman" panose="02020603050405020304" pitchFamily="18" charset="0"/>
                        </a:rPr>
                        <a:t>872</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1,936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2,003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2,590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3,518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3,607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4,276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5,174 </a:t>
                      </a:r>
                    </a:p>
                  </a:txBody>
                  <a:tcPr marL="0" marR="0" marT="0" marB="0" anchor="b">
                    <a:solidFill>
                      <a:srgbClr val="00B050">
                        <a:alpha val="71000"/>
                      </a:srgbClr>
                    </a:solidFill>
                  </a:tcPr>
                </a:tc>
                <a:extLst>
                  <a:ext uri="{0D108BD9-81ED-4DB2-BD59-A6C34878D82A}">
                    <a16:rowId xmlns:a16="http://schemas.microsoft.com/office/drawing/2014/main" val="3092808724"/>
                  </a:ext>
                </a:extLst>
              </a:tr>
              <a:tr h="192251">
                <a:tc>
                  <a:txBody>
                    <a:bodyPr/>
                    <a:lstStyle/>
                    <a:p>
                      <a:pPr algn="l" fontAlgn="b"/>
                      <a:r>
                        <a:rPr lang="en-US" sz="1100" b="0" i="0" u="none" strike="noStrike">
                          <a:solidFill>
                            <a:srgbClr val="000000"/>
                          </a:solidFill>
                          <a:effectLst/>
                          <a:latin typeface="Times New Roman" panose="02020603050405020304" pitchFamily="18" charset="0"/>
                        </a:rPr>
                        <a:t>Depreciation of right-of-use asset</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908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1,254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1,870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1,108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1,189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1,240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1,324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1,573 </a:t>
                      </a:r>
                    </a:p>
                  </a:txBody>
                  <a:tcPr marL="0" marR="0" marT="0" marB="0" anchor="b">
                    <a:solidFill>
                      <a:srgbClr val="00B050">
                        <a:alpha val="71000"/>
                      </a:srgbClr>
                    </a:solidFill>
                  </a:tcPr>
                </a:tc>
                <a:extLst>
                  <a:ext uri="{0D108BD9-81ED-4DB2-BD59-A6C34878D82A}">
                    <a16:rowId xmlns:a16="http://schemas.microsoft.com/office/drawing/2014/main" val="2634396945"/>
                  </a:ext>
                </a:extLst>
              </a:tr>
              <a:tr h="192251">
                <a:tc>
                  <a:txBody>
                    <a:bodyPr/>
                    <a:lstStyle/>
                    <a:p>
                      <a:pPr algn="l" fontAlgn="b"/>
                      <a:r>
                        <a:rPr lang="en-US" sz="1100" b="0" i="0" u="none" strike="noStrike" dirty="0">
                          <a:solidFill>
                            <a:srgbClr val="000000"/>
                          </a:solidFill>
                          <a:effectLst/>
                          <a:latin typeface="Times New Roman" panose="02020603050405020304" pitchFamily="18" charset="0"/>
                        </a:rPr>
                        <a:t>Impairment losses on financial assets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2,273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(3,138)</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4,483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14,911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10,778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9,035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7,388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8,804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9,918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11,516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13,682 </a:t>
                      </a:r>
                    </a:p>
                  </a:txBody>
                  <a:tcPr marL="0" marR="0" marT="0" marB="0" anchor="b">
                    <a:solidFill>
                      <a:srgbClr val="00B050">
                        <a:alpha val="71000"/>
                      </a:srgbClr>
                    </a:solidFill>
                  </a:tcPr>
                </a:tc>
                <a:extLst>
                  <a:ext uri="{0D108BD9-81ED-4DB2-BD59-A6C34878D82A}">
                    <a16:rowId xmlns:a16="http://schemas.microsoft.com/office/drawing/2014/main" val="1103656101"/>
                  </a:ext>
                </a:extLst>
              </a:tr>
              <a:tr h="192251">
                <a:tc>
                  <a:txBody>
                    <a:bodyPr/>
                    <a:lstStyle/>
                    <a:p>
                      <a:pPr algn="l" fontAlgn="b"/>
                      <a:r>
                        <a:rPr lang="en-US" sz="1100" b="0" i="0" u="none" strike="noStrike">
                          <a:solidFill>
                            <a:srgbClr val="000000"/>
                          </a:solidFill>
                          <a:effectLst/>
                          <a:latin typeface="Times New Roman" panose="02020603050405020304" pitchFamily="18" charset="0"/>
                        </a:rPr>
                        <a:t>Impairment losses on non-financial assets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41,175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6,216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6,216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6,216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6,216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6,216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6,216 </a:t>
                      </a:r>
                    </a:p>
                  </a:txBody>
                  <a:tcPr marL="0" marR="0" marT="0" marB="0" anchor="b">
                    <a:solidFill>
                      <a:srgbClr val="00B050">
                        <a:alpha val="71000"/>
                      </a:srgbClr>
                    </a:solidFill>
                  </a:tcPr>
                </a:tc>
                <a:extLst>
                  <a:ext uri="{0D108BD9-81ED-4DB2-BD59-A6C34878D82A}">
                    <a16:rowId xmlns:a16="http://schemas.microsoft.com/office/drawing/2014/main" val="3501666967"/>
                  </a:ext>
                </a:extLst>
              </a:tr>
              <a:tr h="192251">
                <a:tc>
                  <a:txBody>
                    <a:bodyPr/>
                    <a:lstStyle/>
                    <a:p>
                      <a:pPr algn="l" fontAlgn="b"/>
                      <a:r>
                        <a:rPr lang="en-US" sz="1100" b="0" i="0" u="none" strike="noStrike">
                          <a:solidFill>
                            <a:srgbClr val="000000"/>
                          </a:solidFill>
                          <a:effectLst/>
                          <a:latin typeface="Times New Roman" panose="02020603050405020304" pitchFamily="18" charset="0"/>
                        </a:rPr>
                        <a:t>Reversal of impairment loss on non-financial assets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(29,900)</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1634253463"/>
                  </a:ext>
                </a:extLst>
              </a:tr>
              <a:tr h="370332">
                <a:tc>
                  <a:txBody>
                    <a:bodyPr/>
                    <a:lstStyle/>
                    <a:p>
                      <a:pPr algn="l" fontAlgn="b"/>
                      <a:r>
                        <a:rPr lang="en-US" sz="1100" b="0" i="0" u="none" strike="noStrike" dirty="0">
                          <a:solidFill>
                            <a:srgbClr val="000000"/>
                          </a:solidFill>
                          <a:effectLst/>
                          <a:latin typeface="Times New Roman" panose="02020603050405020304" pitchFamily="18" charset="0"/>
                        </a:rPr>
                        <a:t>Loss/(gain) on disposal of other property, plant &amp; equipment</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307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(1)</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89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89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89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89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89 </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89 </a:t>
                      </a:r>
                    </a:p>
                  </a:txBody>
                  <a:tcPr marL="0" marR="0" marT="0" marB="0" anchor="b">
                    <a:solidFill>
                      <a:srgbClr val="00B050">
                        <a:alpha val="71000"/>
                      </a:srgbClr>
                    </a:solidFill>
                  </a:tcPr>
                </a:tc>
                <a:extLst>
                  <a:ext uri="{0D108BD9-81ED-4DB2-BD59-A6C34878D82A}">
                    <a16:rowId xmlns:a16="http://schemas.microsoft.com/office/drawing/2014/main" val="3782160442"/>
                  </a:ext>
                </a:extLst>
              </a:tr>
              <a:tr h="192251">
                <a:tc>
                  <a:txBody>
                    <a:bodyPr/>
                    <a:lstStyle/>
                    <a:p>
                      <a:pPr algn="l" fontAlgn="b"/>
                      <a:r>
                        <a:rPr lang="en-US" sz="1100" b="0" i="0" u="none" strike="noStrike" dirty="0">
                          <a:solidFill>
                            <a:srgbClr val="000000"/>
                          </a:solidFill>
                          <a:effectLst/>
                          <a:latin typeface="Times New Roman" panose="02020603050405020304" pitchFamily="18" charset="0"/>
                        </a:rPr>
                        <a:t>Interest income</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(26,846)</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(11,924)</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(3,032)</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(4,134)</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(601)</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(126)</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(532)</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(362)</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(591)</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(720)</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(1,125)</a:t>
                      </a:r>
                    </a:p>
                  </a:txBody>
                  <a:tcPr marL="0" marR="0" marT="0" marB="0" anchor="b">
                    <a:solidFill>
                      <a:srgbClr val="00B050">
                        <a:alpha val="71000"/>
                      </a:srgbClr>
                    </a:solidFill>
                  </a:tcPr>
                </a:tc>
                <a:extLst>
                  <a:ext uri="{0D108BD9-81ED-4DB2-BD59-A6C34878D82A}">
                    <a16:rowId xmlns:a16="http://schemas.microsoft.com/office/drawing/2014/main" val="1257691717"/>
                  </a:ext>
                </a:extLst>
              </a:tr>
              <a:tr h="192251">
                <a:tc>
                  <a:txBody>
                    <a:bodyPr/>
                    <a:lstStyle/>
                    <a:p>
                      <a:pPr algn="l" fontAlgn="b"/>
                      <a:r>
                        <a:rPr lang="en-US" sz="1100" b="0" i="0" u="none" strike="noStrike" dirty="0">
                          <a:solidFill>
                            <a:srgbClr val="000000"/>
                          </a:solidFill>
                          <a:effectLst/>
                          <a:latin typeface="Times New Roman" panose="02020603050405020304" pitchFamily="18" charset="0"/>
                        </a:rPr>
                        <a:t>Interest on advance payments for crude oil sales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1,770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530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1804593270"/>
                  </a:ext>
                </a:extLst>
              </a:tr>
              <a:tr h="192251">
                <a:tc>
                  <a:txBody>
                    <a:bodyPr/>
                    <a:lstStyle/>
                    <a:p>
                      <a:pPr algn="l" fontAlgn="b"/>
                      <a:r>
                        <a:rPr lang="en-US" sz="1100" b="0" i="0" u="none" strike="noStrike" dirty="0">
                          <a:solidFill>
                            <a:srgbClr val="000000"/>
                          </a:solidFill>
                          <a:effectLst/>
                          <a:latin typeface="Times New Roman" panose="02020603050405020304" pitchFamily="18" charset="0"/>
                        </a:rPr>
                        <a:t>Interest expense on bank loans</a:t>
                      </a:r>
                    </a:p>
                  </a:txBody>
                  <a:tcPr marL="0" marR="0" marT="0" marB="0" anchor="b">
                    <a:solidFill>
                      <a:srgbClr val="00B050">
                        <a:alpha val="71000"/>
                      </a:srgbClr>
                    </a:solidFill>
                  </a:tcPr>
                </a:tc>
                <a:tc>
                  <a:txBody>
                    <a:bodyPr/>
                    <a:lstStyle/>
                    <a:p>
                      <a:pPr algn="l" fontAlgn="b"/>
                      <a:endParaRPr lang="en-US" sz="1100" b="0" i="0" u="none" strike="noStrike" dirty="0">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17,227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22,431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15,870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8,890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17,504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29,765 </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23,145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18,014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12,893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7,781 </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2,674 </a:t>
                      </a:r>
                    </a:p>
                  </a:txBody>
                  <a:tcPr marL="0" marR="0" marT="0" marB="0" anchor="b">
                    <a:solidFill>
                      <a:srgbClr val="00B050">
                        <a:alpha val="71000"/>
                      </a:srgbClr>
                    </a:solidFill>
                  </a:tcPr>
                </a:tc>
                <a:extLst>
                  <a:ext uri="{0D108BD9-81ED-4DB2-BD59-A6C34878D82A}">
                    <a16:rowId xmlns:a16="http://schemas.microsoft.com/office/drawing/2014/main" val="3349291197"/>
                  </a:ext>
                </a:extLst>
              </a:tr>
              <a:tr h="192251">
                <a:tc>
                  <a:txBody>
                    <a:bodyPr/>
                    <a:lstStyle/>
                    <a:p>
                      <a:pPr algn="l" fontAlgn="b"/>
                      <a:r>
                        <a:rPr lang="en-US" sz="1100" b="0" i="0" u="none" strike="noStrike" dirty="0">
                          <a:solidFill>
                            <a:srgbClr val="000000"/>
                          </a:solidFill>
                          <a:effectLst/>
                          <a:latin typeface="Times New Roman" panose="02020603050405020304" pitchFamily="18" charset="0"/>
                        </a:rPr>
                        <a:t>Interest on lease liabilities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(1,982)</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164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212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137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99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71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51 </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37 </a:t>
                      </a:r>
                    </a:p>
                  </a:txBody>
                  <a:tcPr marL="0" marR="0" marT="0" marB="0" anchor="b">
                    <a:solidFill>
                      <a:srgbClr val="00B050">
                        <a:alpha val="71000"/>
                      </a:srgbClr>
                    </a:solidFill>
                  </a:tcPr>
                </a:tc>
                <a:extLst>
                  <a:ext uri="{0D108BD9-81ED-4DB2-BD59-A6C34878D82A}">
                    <a16:rowId xmlns:a16="http://schemas.microsoft.com/office/drawing/2014/main" val="1771292519"/>
                  </a:ext>
                </a:extLst>
              </a:tr>
              <a:tr h="370332">
                <a:tc>
                  <a:txBody>
                    <a:bodyPr/>
                    <a:lstStyle/>
                    <a:p>
                      <a:pPr algn="l" fontAlgn="b"/>
                      <a:r>
                        <a:rPr lang="en-US" sz="1100" b="0" i="0" u="none" strike="noStrike" dirty="0">
                          <a:solidFill>
                            <a:srgbClr val="000000"/>
                          </a:solidFill>
                          <a:effectLst/>
                          <a:latin typeface="Times New Roman" panose="02020603050405020304" pitchFamily="18" charset="0"/>
                        </a:rPr>
                        <a:t>Unwinding of discount on provision for decommissioning</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87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892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1,240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1,046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539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539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539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539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539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539 </a:t>
                      </a:r>
                    </a:p>
                  </a:txBody>
                  <a:tcPr marL="0" marR="0" marT="0" marB="0" anchor="b">
                    <a:solidFill>
                      <a:srgbClr val="00B050">
                        <a:alpha val="71000"/>
                      </a:srgbClr>
                    </a:solidFill>
                  </a:tcPr>
                </a:tc>
                <a:extLst>
                  <a:ext uri="{0D108BD9-81ED-4DB2-BD59-A6C34878D82A}">
                    <a16:rowId xmlns:a16="http://schemas.microsoft.com/office/drawing/2014/main" val="1133103303"/>
                  </a:ext>
                </a:extLst>
              </a:tr>
              <a:tr h="192251">
                <a:tc>
                  <a:txBody>
                    <a:bodyPr/>
                    <a:lstStyle/>
                    <a:p>
                      <a:pPr algn="l" fontAlgn="b"/>
                      <a:r>
                        <a:rPr lang="en-US" sz="1100" b="0" i="0" u="none" strike="noStrike">
                          <a:solidFill>
                            <a:srgbClr val="000000"/>
                          </a:solidFill>
                          <a:effectLst/>
                          <a:latin typeface="Times New Roman" panose="02020603050405020304" pitchFamily="18" charset="0"/>
                        </a:rPr>
                        <a:t>Fair value (gain)/loss on contingent consideration</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1,405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(5,675)</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1099488614"/>
                  </a:ext>
                </a:extLst>
              </a:tr>
              <a:tr h="192251">
                <a:tc>
                  <a:txBody>
                    <a:bodyPr/>
                    <a:lstStyle/>
                    <a:p>
                      <a:pPr algn="l" fontAlgn="b"/>
                      <a:r>
                        <a:rPr lang="en-US" sz="1100" b="0" i="0" u="none" strike="noStrike">
                          <a:solidFill>
                            <a:srgbClr val="000000"/>
                          </a:solidFill>
                          <a:effectLst/>
                          <a:latin typeface="Times New Roman" panose="02020603050405020304" pitchFamily="18" charset="0"/>
                        </a:rPr>
                        <a:t>Fair value on other assets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507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3,142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2574794920"/>
                  </a:ext>
                </a:extLst>
              </a:tr>
              <a:tr h="370332">
                <a:tc>
                  <a:txBody>
                    <a:bodyPr/>
                    <a:lstStyle/>
                    <a:p>
                      <a:pPr algn="l" fontAlgn="b"/>
                      <a:r>
                        <a:rPr lang="en-US" sz="1100" b="0" i="0" u="none" strike="noStrike">
                          <a:solidFill>
                            <a:srgbClr val="000000"/>
                          </a:solidFill>
                          <a:effectLst/>
                          <a:latin typeface="Times New Roman" panose="02020603050405020304" pitchFamily="18" charset="0"/>
                        </a:rPr>
                        <a:t>Fair value loss/gain on derivatives financial instrument</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2,186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(2,693)</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2,236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953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839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839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839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839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839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839 </a:t>
                      </a:r>
                    </a:p>
                  </a:txBody>
                  <a:tcPr marL="0" marR="0" marT="0" marB="0" anchor="b">
                    <a:solidFill>
                      <a:srgbClr val="00B050">
                        <a:alpha val="71000"/>
                      </a:srgbClr>
                    </a:solidFill>
                  </a:tcPr>
                </a:tc>
                <a:extLst>
                  <a:ext uri="{0D108BD9-81ED-4DB2-BD59-A6C34878D82A}">
                    <a16:rowId xmlns:a16="http://schemas.microsoft.com/office/drawing/2014/main" val="3243625049"/>
                  </a:ext>
                </a:extLst>
              </a:tr>
              <a:tr h="192251">
                <a:tc>
                  <a:txBody>
                    <a:bodyPr/>
                    <a:lstStyle/>
                    <a:p>
                      <a:pPr algn="l" fontAlgn="b"/>
                      <a:r>
                        <a:rPr lang="en-US" sz="1100" b="0" i="0" u="none" strike="noStrike">
                          <a:solidFill>
                            <a:srgbClr val="000000"/>
                          </a:solidFill>
                          <a:effectLst/>
                          <a:latin typeface="Times New Roman" panose="02020603050405020304" pitchFamily="18" charset="0"/>
                        </a:rPr>
                        <a:t>Realised fair value loss on derivatives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3,608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3,608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3,608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3,608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3,608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3,608 </a:t>
                      </a:r>
                    </a:p>
                  </a:txBody>
                  <a:tcPr marL="0" marR="0" marT="0" marB="0" anchor="b">
                    <a:solidFill>
                      <a:srgbClr val="00B050">
                        <a:alpha val="71000"/>
                      </a:srgbClr>
                    </a:solidFill>
                  </a:tcPr>
                </a:tc>
                <a:extLst>
                  <a:ext uri="{0D108BD9-81ED-4DB2-BD59-A6C34878D82A}">
                    <a16:rowId xmlns:a16="http://schemas.microsoft.com/office/drawing/2014/main" val="1669371849"/>
                  </a:ext>
                </a:extLst>
              </a:tr>
              <a:tr h="192251">
                <a:tc>
                  <a:txBody>
                    <a:bodyPr/>
                    <a:lstStyle/>
                    <a:p>
                      <a:pPr algn="l" fontAlgn="b"/>
                      <a:r>
                        <a:rPr lang="en-US" sz="1100" b="0" i="0" u="none" strike="noStrike">
                          <a:solidFill>
                            <a:srgbClr val="000000"/>
                          </a:solidFill>
                          <a:effectLst/>
                          <a:latin typeface="Times New Roman" panose="02020603050405020304" pitchFamily="18" charset="0"/>
                        </a:rPr>
                        <a:t>Unrealised foreign exchange loss/(gain)</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29,537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(334)</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(406)</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(735)</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(680)</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1,755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1,755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1,755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1,755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1,755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1,755 </a:t>
                      </a:r>
                    </a:p>
                  </a:txBody>
                  <a:tcPr marL="0" marR="0" marT="0" marB="0" anchor="b">
                    <a:solidFill>
                      <a:srgbClr val="00B050">
                        <a:alpha val="71000"/>
                      </a:srgbClr>
                    </a:solidFill>
                  </a:tcPr>
                </a:tc>
                <a:extLst>
                  <a:ext uri="{0D108BD9-81ED-4DB2-BD59-A6C34878D82A}">
                    <a16:rowId xmlns:a16="http://schemas.microsoft.com/office/drawing/2014/main" val="4258203668"/>
                  </a:ext>
                </a:extLst>
              </a:tr>
              <a:tr h="192251">
                <a:tc>
                  <a:txBody>
                    <a:bodyPr/>
                    <a:lstStyle/>
                    <a:p>
                      <a:pPr algn="l" fontAlgn="b"/>
                      <a:r>
                        <a:rPr lang="en-US" sz="1100" b="0" i="0" u="none" strike="noStrike" dirty="0">
                          <a:solidFill>
                            <a:srgbClr val="000000"/>
                          </a:solidFill>
                          <a:effectLst/>
                          <a:latin typeface="Times New Roman" panose="02020603050405020304" pitchFamily="18" charset="0"/>
                        </a:rPr>
                        <a:t>Share based payment expenses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869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1,735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2,969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2,864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1,856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1,209 </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1,209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1,209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1,209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1,209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1,209 </a:t>
                      </a:r>
                    </a:p>
                  </a:txBody>
                  <a:tcPr marL="0" marR="0" marT="0" marB="0" anchor="b">
                    <a:solidFill>
                      <a:srgbClr val="00B050">
                        <a:alpha val="71000"/>
                      </a:srgbClr>
                    </a:solidFill>
                  </a:tcPr>
                </a:tc>
                <a:extLst>
                  <a:ext uri="{0D108BD9-81ED-4DB2-BD59-A6C34878D82A}">
                    <a16:rowId xmlns:a16="http://schemas.microsoft.com/office/drawing/2014/main" val="1140592107"/>
                  </a:ext>
                </a:extLst>
              </a:tr>
              <a:tr h="185166">
                <a:tc>
                  <a:txBody>
                    <a:bodyPr/>
                    <a:lstStyle/>
                    <a:p>
                      <a:pPr algn="l" fontAlgn="b"/>
                      <a:r>
                        <a:rPr lang="en-US" sz="1100" b="0" i="0" u="none" strike="noStrike" dirty="0">
                          <a:solidFill>
                            <a:srgbClr val="000000"/>
                          </a:solidFill>
                          <a:effectLst/>
                          <a:latin typeface="Times New Roman" panose="02020603050405020304" pitchFamily="18" charset="0"/>
                        </a:rPr>
                        <a:t>Defined benefit expenses</a:t>
                      </a:r>
                    </a:p>
                  </a:txBody>
                  <a:tcPr marL="0" marR="0" marT="0" marB="0" anchor="b">
                    <a:solidFill>
                      <a:srgbClr val="00B050">
                        <a:alpha val="71000"/>
                      </a:srgbClr>
                    </a:solidFill>
                  </a:tcPr>
                </a:tc>
                <a:tc>
                  <a:txBody>
                    <a:bodyPr/>
                    <a:lstStyle/>
                    <a:p>
                      <a:pPr algn="l" fontAlgn="b"/>
                      <a:endParaRPr lang="en-US" sz="1100" b="0" i="0" u="none" strike="noStrike" dirty="0">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287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502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340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343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409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439 </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439 </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439 </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439 </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439 </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439 </a:t>
                      </a:r>
                    </a:p>
                  </a:txBody>
                  <a:tcPr marL="0" marR="0" marT="0" marB="0" anchor="b">
                    <a:solidFill>
                      <a:srgbClr val="00B050">
                        <a:alpha val="71000"/>
                      </a:srgbClr>
                    </a:solidFill>
                  </a:tcPr>
                </a:tc>
                <a:extLst>
                  <a:ext uri="{0D108BD9-81ED-4DB2-BD59-A6C34878D82A}">
                    <a16:rowId xmlns:a16="http://schemas.microsoft.com/office/drawing/2014/main" val="437331592"/>
                  </a:ext>
                </a:extLst>
              </a:tr>
              <a:tr h="185166">
                <a:tc>
                  <a:txBody>
                    <a:bodyPr/>
                    <a:lstStyle/>
                    <a:p>
                      <a:pPr algn="l" fontAlgn="b"/>
                      <a:r>
                        <a:rPr lang="en-US" sz="1100" b="0" i="0" u="none" strike="noStrike">
                          <a:solidFill>
                            <a:srgbClr val="000000"/>
                          </a:solidFill>
                          <a:effectLst/>
                          <a:latin typeface="Times New Roman" panose="02020603050405020304" pitchFamily="18" charset="0"/>
                        </a:rPr>
                        <a:t>Gain on deconsolidation of subsidiary</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(3,869)</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4153136806"/>
                  </a:ext>
                </a:extLst>
              </a:tr>
            </a:tbl>
          </a:graphicData>
        </a:graphic>
      </p:graphicFrame>
      <p:sp>
        <p:nvSpPr>
          <p:cNvPr id="8" name="Rectangle 7"/>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142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965105666"/>
              </p:ext>
            </p:extLst>
          </p:nvPr>
        </p:nvGraphicFramePr>
        <p:xfrm>
          <a:off x="357233" y="1274758"/>
          <a:ext cx="10443207" cy="4408100"/>
        </p:xfrm>
        <a:graphic>
          <a:graphicData uri="http://schemas.openxmlformats.org/drawingml/2006/table">
            <a:tbl>
              <a:tblPr>
                <a:tableStyleId>{5C22544A-7EE6-4342-B048-85BDC9FD1C3A}</a:tableStyleId>
              </a:tblPr>
              <a:tblGrid>
                <a:gridCol w="2924099">
                  <a:extLst>
                    <a:ext uri="{9D8B030D-6E8A-4147-A177-3AD203B41FA5}">
                      <a16:colId xmlns:a16="http://schemas.microsoft.com/office/drawing/2014/main" val="2373162845"/>
                    </a:ext>
                  </a:extLst>
                </a:gridCol>
                <a:gridCol w="556971">
                  <a:extLst>
                    <a:ext uri="{9D8B030D-6E8A-4147-A177-3AD203B41FA5}">
                      <a16:colId xmlns:a16="http://schemas.microsoft.com/office/drawing/2014/main" val="3960588275"/>
                    </a:ext>
                  </a:extLst>
                </a:gridCol>
                <a:gridCol w="556971">
                  <a:extLst>
                    <a:ext uri="{9D8B030D-6E8A-4147-A177-3AD203B41FA5}">
                      <a16:colId xmlns:a16="http://schemas.microsoft.com/office/drawing/2014/main" val="3407520804"/>
                    </a:ext>
                  </a:extLst>
                </a:gridCol>
                <a:gridCol w="556971">
                  <a:extLst>
                    <a:ext uri="{9D8B030D-6E8A-4147-A177-3AD203B41FA5}">
                      <a16:colId xmlns:a16="http://schemas.microsoft.com/office/drawing/2014/main" val="733239962"/>
                    </a:ext>
                  </a:extLst>
                </a:gridCol>
                <a:gridCol w="556971">
                  <a:extLst>
                    <a:ext uri="{9D8B030D-6E8A-4147-A177-3AD203B41FA5}">
                      <a16:colId xmlns:a16="http://schemas.microsoft.com/office/drawing/2014/main" val="931676584"/>
                    </a:ext>
                  </a:extLst>
                </a:gridCol>
                <a:gridCol w="661403">
                  <a:extLst>
                    <a:ext uri="{9D8B030D-6E8A-4147-A177-3AD203B41FA5}">
                      <a16:colId xmlns:a16="http://schemas.microsoft.com/office/drawing/2014/main" val="3589441102"/>
                    </a:ext>
                  </a:extLst>
                </a:gridCol>
                <a:gridCol w="661403">
                  <a:extLst>
                    <a:ext uri="{9D8B030D-6E8A-4147-A177-3AD203B41FA5}">
                      <a16:colId xmlns:a16="http://schemas.microsoft.com/office/drawing/2014/main" val="647360762"/>
                    </a:ext>
                  </a:extLst>
                </a:gridCol>
                <a:gridCol w="661403">
                  <a:extLst>
                    <a:ext uri="{9D8B030D-6E8A-4147-A177-3AD203B41FA5}">
                      <a16:colId xmlns:a16="http://schemas.microsoft.com/office/drawing/2014/main" val="2341471720"/>
                    </a:ext>
                  </a:extLst>
                </a:gridCol>
                <a:gridCol w="661403">
                  <a:extLst>
                    <a:ext uri="{9D8B030D-6E8A-4147-A177-3AD203B41FA5}">
                      <a16:colId xmlns:a16="http://schemas.microsoft.com/office/drawing/2014/main" val="2693146666"/>
                    </a:ext>
                  </a:extLst>
                </a:gridCol>
                <a:gridCol w="661403">
                  <a:extLst>
                    <a:ext uri="{9D8B030D-6E8A-4147-A177-3AD203B41FA5}">
                      <a16:colId xmlns:a16="http://schemas.microsoft.com/office/drawing/2014/main" val="923281618"/>
                    </a:ext>
                  </a:extLst>
                </a:gridCol>
                <a:gridCol w="661403">
                  <a:extLst>
                    <a:ext uri="{9D8B030D-6E8A-4147-A177-3AD203B41FA5}">
                      <a16:colId xmlns:a16="http://schemas.microsoft.com/office/drawing/2014/main" val="720018059"/>
                    </a:ext>
                  </a:extLst>
                </a:gridCol>
                <a:gridCol w="661403">
                  <a:extLst>
                    <a:ext uri="{9D8B030D-6E8A-4147-A177-3AD203B41FA5}">
                      <a16:colId xmlns:a16="http://schemas.microsoft.com/office/drawing/2014/main" val="2037527194"/>
                    </a:ext>
                  </a:extLst>
                </a:gridCol>
                <a:gridCol w="661403">
                  <a:extLst>
                    <a:ext uri="{9D8B030D-6E8A-4147-A177-3AD203B41FA5}">
                      <a16:colId xmlns:a16="http://schemas.microsoft.com/office/drawing/2014/main" val="223793181"/>
                    </a:ext>
                  </a:extLst>
                </a:gridCol>
              </a:tblGrid>
              <a:tr h="221088">
                <a:tc>
                  <a:txBody>
                    <a:bodyPr/>
                    <a:lstStyle/>
                    <a:p>
                      <a:pPr algn="l" fontAlgn="b"/>
                      <a:r>
                        <a:rPr lang="en-US" sz="1000" b="1" i="0" u="none" strike="noStrike">
                          <a:solidFill>
                            <a:srgbClr val="FFFFFF"/>
                          </a:solidFill>
                          <a:effectLst/>
                          <a:latin typeface="Arial" panose="020B0604020202020204" pitchFamily="34" charset="0"/>
                        </a:rPr>
                        <a:t>CASH FLOW STATEMENT (N'Millions)</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2016A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2017A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2018A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2019A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2020A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2021A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2022E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2023E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2024E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2025E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2026E</a:t>
                      </a:r>
                    </a:p>
                  </a:txBody>
                  <a:tcPr marL="0" marR="0" marT="0" marB="0" anchor="b">
                    <a:solidFill>
                      <a:schemeClr val="tx1"/>
                    </a:solidFill>
                  </a:tcPr>
                </a:tc>
                <a:extLst>
                  <a:ext uri="{0D108BD9-81ED-4DB2-BD59-A6C34878D82A}">
                    <a16:rowId xmlns:a16="http://schemas.microsoft.com/office/drawing/2014/main" val="2865123401"/>
                  </a:ext>
                </a:extLst>
              </a:tr>
              <a:tr h="192251">
                <a:tc>
                  <a:txBody>
                    <a:bodyPr/>
                    <a:lstStyle/>
                    <a:p>
                      <a:pPr algn="l" fontAlgn="b"/>
                      <a:r>
                        <a:rPr lang="en-US" sz="1100" b="0" i="0" u="none" strike="noStrike">
                          <a:solidFill>
                            <a:srgbClr val="000000"/>
                          </a:solidFill>
                          <a:effectLst/>
                          <a:latin typeface="Times New Roman" panose="02020603050405020304" pitchFamily="18" charset="0"/>
                        </a:rPr>
                        <a:t>Gain on disposal of oil and gas properties</a:t>
                      </a:r>
                    </a:p>
                  </a:txBody>
                  <a:tcPr marL="0" marR="0" marT="0" marB="0" anchor="b">
                    <a:solidFill>
                      <a:srgbClr val="00B050"/>
                    </a:solidFill>
                  </a:tcPr>
                </a:tc>
                <a:tc>
                  <a:txBody>
                    <a:bodyPr/>
                    <a:lstStyle/>
                    <a:p>
                      <a:pPr algn="l" fontAlgn="b"/>
                      <a:endParaRPr lang="en-US" sz="1100" b="0" i="0" u="none" strike="noStrike" dirty="0">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(9,462)</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solidFill>
                  </a:tcPr>
                </a:tc>
                <a:extLst>
                  <a:ext uri="{0D108BD9-81ED-4DB2-BD59-A6C34878D82A}">
                    <a16:rowId xmlns:a16="http://schemas.microsoft.com/office/drawing/2014/main" val="814266617"/>
                  </a:ext>
                </a:extLst>
              </a:tr>
              <a:tr h="192251">
                <a:tc>
                  <a:txBody>
                    <a:bodyPr/>
                    <a:lstStyle/>
                    <a:p>
                      <a:pPr algn="l" fontAlgn="b"/>
                      <a:r>
                        <a:rPr lang="en-US" sz="1100" b="0" i="0" u="none" strike="noStrike">
                          <a:solidFill>
                            <a:srgbClr val="000000"/>
                          </a:solidFill>
                          <a:effectLst/>
                          <a:latin typeface="Times New Roman" panose="02020603050405020304" pitchFamily="18" charset="0"/>
                        </a:rPr>
                        <a:t>Share of profit in joint venture</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(325)</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(601)</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(1,017)</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(1,017)</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(1,017)</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(1,017)</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(1,017)</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(1,017)</a:t>
                      </a:r>
                    </a:p>
                  </a:txBody>
                  <a:tcPr marL="0" marR="0" marT="0" marB="0" anchor="b">
                    <a:solidFill>
                      <a:srgbClr val="00B050">
                        <a:alpha val="71000"/>
                      </a:srgbClr>
                    </a:solidFill>
                  </a:tcPr>
                </a:tc>
                <a:extLst>
                  <a:ext uri="{0D108BD9-81ED-4DB2-BD59-A6C34878D82A}">
                    <a16:rowId xmlns:a16="http://schemas.microsoft.com/office/drawing/2014/main" val="2532072992"/>
                  </a:ext>
                </a:extLst>
              </a:tr>
              <a:tr h="192251">
                <a:tc>
                  <a:txBody>
                    <a:bodyPr/>
                    <a:lstStyle/>
                    <a:p>
                      <a:pPr algn="l" fontAlgn="b"/>
                      <a:r>
                        <a:rPr lang="en-US" sz="1100" b="0" i="0" u="none" strike="noStrike">
                          <a:solidFill>
                            <a:srgbClr val="000000"/>
                          </a:solidFill>
                          <a:effectLst/>
                          <a:latin typeface="Times New Roman" panose="02020603050405020304" pitchFamily="18" charset="0"/>
                        </a:rPr>
                        <a:t>Provision no longer required</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dirty="0">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(2,597)</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3408362275"/>
                  </a:ext>
                </a:extLst>
              </a:tr>
              <a:tr h="192251">
                <a:tc>
                  <a:txBody>
                    <a:bodyPr/>
                    <a:lstStyle/>
                    <a:p>
                      <a:pPr algn="l" fontAlgn="b"/>
                      <a:r>
                        <a:rPr lang="en-US" sz="1100" b="1" i="0" u="none" strike="noStrike" dirty="0">
                          <a:solidFill>
                            <a:srgbClr val="000000"/>
                          </a:solidFill>
                          <a:effectLst/>
                          <a:latin typeface="Calibri" panose="020F0502020204030204" pitchFamily="34" charset="0"/>
                        </a:rPr>
                        <a:t>Cash flow from operation before WC</a:t>
                      </a: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4,911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62,988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138,941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130,135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92,683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154,067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196,334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254,882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293,861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338,224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Calibri" panose="020F0502020204030204" pitchFamily="34" charset="0"/>
                        </a:rPr>
                        <a:t>405,050 </a:t>
                      </a:r>
                    </a:p>
                  </a:txBody>
                  <a:tcPr marL="0" marR="0" marT="0" marB="0" anchor="b">
                    <a:solidFill>
                      <a:srgbClr val="00B050"/>
                    </a:solidFill>
                  </a:tcPr>
                </a:tc>
                <a:extLst>
                  <a:ext uri="{0D108BD9-81ED-4DB2-BD59-A6C34878D82A}">
                    <a16:rowId xmlns:a16="http://schemas.microsoft.com/office/drawing/2014/main" val="2229010441"/>
                  </a:ext>
                </a:extLst>
              </a:tr>
              <a:tr h="192251">
                <a:tc>
                  <a:txBody>
                    <a:bodyPr/>
                    <a:lstStyle/>
                    <a:p>
                      <a:pPr algn="l" fontAlgn="b"/>
                      <a:r>
                        <a:rPr lang="en-US" sz="1100" b="0" i="0" u="none" strike="noStrike" dirty="0">
                          <a:solidFill>
                            <a:srgbClr val="000000"/>
                          </a:solidFill>
                          <a:effectLst/>
                          <a:latin typeface="Calibri" panose="020F0502020204030204" pitchFamily="34" charset="0"/>
                        </a:rPr>
                        <a:t>(Increase)/Decrease in trade and other receivables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58,958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3,989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47,233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(95,451)</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72,754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(8,302)</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(26,407)</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(22,040)</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(19,068)</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(24,208)</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(36,499)</a:t>
                      </a:r>
                    </a:p>
                  </a:txBody>
                  <a:tcPr marL="0" marR="0" marT="0" marB="0" anchor="b">
                    <a:solidFill>
                      <a:srgbClr val="00B050">
                        <a:alpha val="71000"/>
                      </a:srgbClr>
                    </a:solidFill>
                  </a:tcPr>
                </a:tc>
                <a:extLst>
                  <a:ext uri="{0D108BD9-81ED-4DB2-BD59-A6C34878D82A}">
                    <a16:rowId xmlns:a16="http://schemas.microsoft.com/office/drawing/2014/main" val="1485873112"/>
                  </a:ext>
                </a:extLst>
              </a:tr>
              <a:tr h="192251">
                <a:tc>
                  <a:txBody>
                    <a:bodyPr/>
                    <a:lstStyle/>
                    <a:p>
                      <a:pPr algn="l" fontAlgn="b"/>
                      <a:r>
                        <a:rPr lang="en-US" sz="1100" b="0" i="0" u="none" strike="noStrike">
                          <a:solidFill>
                            <a:srgbClr val="000000"/>
                          </a:solidFill>
                          <a:effectLst/>
                          <a:latin typeface="Calibri" panose="020F0502020204030204" pitchFamily="34" charset="0"/>
                        </a:rPr>
                        <a:t>(Increase)/Decrease in inventories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3,577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(155)</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(16,461)</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(8,003)</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(7,567)</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(7,033)</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(15,946)</a:t>
                      </a:r>
                    </a:p>
                  </a:txBody>
                  <a:tcPr marL="0" marR="0" marT="0" marB="0" anchor="b">
                    <a:solidFill>
                      <a:srgbClr val="00B050">
                        <a:alpha val="71000"/>
                      </a:srgbClr>
                    </a:solidFill>
                  </a:tcPr>
                </a:tc>
                <a:extLst>
                  <a:ext uri="{0D108BD9-81ED-4DB2-BD59-A6C34878D82A}">
                    <a16:rowId xmlns:a16="http://schemas.microsoft.com/office/drawing/2014/main" val="3092808724"/>
                  </a:ext>
                </a:extLst>
              </a:tr>
              <a:tr h="192251">
                <a:tc>
                  <a:txBody>
                    <a:bodyPr/>
                    <a:lstStyle/>
                    <a:p>
                      <a:pPr algn="l" fontAlgn="b"/>
                      <a:r>
                        <a:rPr lang="en-US" sz="1100" b="0" i="0" u="none" strike="noStrike">
                          <a:solidFill>
                            <a:srgbClr val="000000"/>
                          </a:solidFill>
                          <a:effectLst/>
                          <a:latin typeface="Calibri" panose="020F0502020204030204" pitchFamily="34" charset="0"/>
                        </a:rPr>
                        <a:t>Increase in prepayment</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3,759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322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(11,355)</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(11,606)</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1,404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(1,252)</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(4,677)</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(4,828)</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(5,553)</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(6,386)</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(7,343)</a:t>
                      </a:r>
                    </a:p>
                  </a:txBody>
                  <a:tcPr marL="0" marR="0" marT="0" marB="0" anchor="b">
                    <a:solidFill>
                      <a:srgbClr val="00B050">
                        <a:alpha val="71000"/>
                      </a:srgbClr>
                    </a:solidFill>
                  </a:tcPr>
                </a:tc>
                <a:extLst>
                  <a:ext uri="{0D108BD9-81ED-4DB2-BD59-A6C34878D82A}">
                    <a16:rowId xmlns:a16="http://schemas.microsoft.com/office/drawing/2014/main" val="2634396945"/>
                  </a:ext>
                </a:extLst>
              </a:tr>
              <a:tr h="192251">
                <a:tc>
                  <a:txBody>
                    <a:bodyPr/>
                    <a:lstStyle/>
                    <a:p>
                      <a:pPr algn="l" fontAlgn="b"/>
                      <a:r>
                        <a:rPr lang="en-US" sz="1100" b="0" i="0" u="none" strike="noStrike">
                          <a:solidFill>
                            <a:srgbClr val="000000"/>
                          </a:solidFill>
                          <a:effectLst/>
                          <a:latin typeface="Calibri" panose="020F0502020204030204" pitchFamily="34" charset="0"/>
                        </a:rPr>
                        <a:t>Increase/(Decrease) Contract assets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(4,327)</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(2,198)</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5,432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837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(345)</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(1,420)</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300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(626)</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(953)</a:t>
                      </a:r>
                    </a:p>
                  </a:txBody>
                  <a:tcPr marL="0" marR="0" marT="0" marB="0" anchor="b">
                    <a:solidFill>
                      <a:srgbClr val="00B050">
                        <a:alpha val="71000"/>
                      </a:srgbClr>
                    </a:solidFill>
                  </a:tcPr>
                </a:tc>
                <a:extLst>
                  <a:ext uri="{0D108BD9-81ED-4DB2-BD59-A6C34878D82A}">
                    <a16:rowId xmlns:a16="http://schemas.microsoft.com/office/drawing/2014/main" val="1103656101"/>
                  </a:ext>
                </a:extLst>
              </a:tr>
              <a:tr h="192251">
                <a:tc>
                  <a:txBody>
                    <a:bodyPr/>
                    <a:lstStyle/>
                    <a:p>
                      <a:pPr algn="l" fontAlgn="b"/>
                      <a:r>
                        <a:rPr lang="en-US" sz="1100" b="0" i="0" u="none" strike="noStrike">
                          <a:solidFill>
                            <a:srgbClr val="000000"/>
                          </a:solidFill>
                          <a:effectLst/>
                          <a:latin typeface="Times New Roman" panose="02020603050405020304" pitchFamily="18" charset="0"/>
                        </a:rPr>
                        <a:t>Net working capital on loss of control of subsidiary</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60,277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3501666967"/>
                  </a:ext>
                </a:extLst>
              </a:tr>
              <a:tr h="192251">
                <a:tc>
                  <a:txBody>
                    <a:bodyPr/>
                    <a:lstStyle/>
                    <a:p>
                      <a:pPr algn="l" fontAlgn="b"/>
                      <a:r>
                        <a:rPr lang="en-US" sz="1100" b="0" i="0" u="none" strike="noStrike">
                          <a:solidFill>
                            <a:srgbClr val="000000"/>
                          </a:solidFill>
                          <a:effectLst/>
                          <a:latin typeface="Calibri" panose="020F0502020204030204" pitchFamily="34" charset="0"/>
                        </a:rPr>
                        <a:t>Increase/(Decrease) Trade and other payables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(25,602)</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49,477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(15,139)</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12,698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(45,156)</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9,499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75,235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24,758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21,087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55,253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55,339 </a:t>
                      </a:r>
                    </a:p>
                  </a:txBody>
                  <a:tcPr marL="0" marR="0" marT="0" marB="0" anchor="b">
                    <a:solidFill>
                      <a:srgbClr val="00B050">
                        <a:alpha val="71000"/>
                      </a:srgbClr>
                    </a:solidFill>
                  </a:tcPr>
                </a:tc>
                <a:extLst>
                  <a:ext uri="{0D108BD9-81ED-4DB2-BD59-A6C34878D82A}">
                    <a16:rowId xmlns:a16="http://schemas.microsoft.com/office/drawing/2014/main" val="1634253463"/>
                  </a:ext>
                </a:extLst>
              </a:tr>
              <a:tr h="370332">
                <a:tc>
                  <a:txBody>
                    <a:bodyPr/>
                    <a:lstStyle/>
                    <a:p>
                      <a:pPr algn="l" fontAlgn="b"/>
                      <a:r>
                        <a:rPr lang="en-US" sz="1100" b="0" i="0" u="none" strike="noStrike">
                          <a:solidFill>
                            <a:srgbClr val="000000"/>
                          </a:solidFill>
                          <a:effectLst/>
                          <a:latin typeface="Calibri" panose="020F0502020204030204" pitchFamily="34" charset="0"/>
                        </a:rPr>
                        <a:t>Contract liabilities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5,002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(2,459)</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(3,793)</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9,918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1,598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(11,516)</a:t>
                      </a:r>
                    </a:p>
                  </a:txBody>
                  <a:tcPr marL="0" marR="0" marT="0" marB="0" anchor="b">
                    <a:solidFill>
                      <a:srgbClr val="00B050">
                        <a:alpha val="71000"/>
                      </a:srgbClr>
                    </a:solidFill>
                  </a:tcPr>
                </a:tc>
                <a:extLst>
                  <a:ext uri="{0D108BD9-81ED-4DB2-BD59-A6C34878D82A}">
                    <a16:rowId xmlns:a16="http://schemas.microsoft.com/office/drawing/2014/main" val="3782160442"/>
                  </a:ext>
                </a:extLst>
              </a:tr>
              <a:tr h="192251">
                <a:tc>
                  <a:txBody>
                    <a:bodyPr/>
                    <a:lstStyle/>
                    <a:p>
                      <a:pPr algn="l" fontAlgn="b"/>
                      <a:r>
                        <a:rPr lang="en-US" sz="1100" b="0" i="0" u="none" strike="noStrike" dirty="0">
                          <a:solidFill>
                            <a:srgbClr val="000000"/>
                          </a:solidFill>
                          <a:effectLst/>
                          <a:latin typeface="Calibri" panose="020F0502020204030204" pitchFamily="34" charset="0"/>
                        </a:rPr>
                        <a:t>Restricted Cash</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(1,049)</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(1,007)</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(9,676)</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7,029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1257691717"/>
                  </a:ext>
                </a:extLst>
              </a:tr>
              <a:tr h="192251">
                <a:tc>
                  <a:txBody>
                    <a:bodyPr/>
                    <a:lstStyle/>
                    <a:p>
                      <a:pPr algn="l" fontAlgn="b"/>
                      <a:r>
                        <a:rPr lang="en-US" sz="1100" b="0" i="0" u="none" strike="noStrike">
                          <a:solidFill>
                            <a:srgbClr val="000000"/>
                          </a:solidFill>
                          <a:effectLst/>
                          <a:latin typeface="Times New Roman" panose="02020603050405020304" pitchFamily="18" charset="0"/>
                        </a:rPr>
                        <a:t>Inventories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(4,768)</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1,801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(680)</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6,864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1804593270"/>
                  </a:ext>
                </a:extLst>
              </a:tr>
              <a:tr h="192251">
                <a:tc>
                  <a:txBody>
                    <a:bodyPr/>
                    <a:lstStyle/>
                    <a:p>
                      <a:pPr algn="l" fontAlgn="b"/>
                      <a:r>
                        <a:rPr lang="en-US" sz="1100" b="1" i="0" u="none" strike="noStrike" dirty="0">
                          <a:solidFill>
                            <a:srgbClr val="000000"/>
                          </a:solidFill>
                          <a:effectLst/>
                          <a:latin typeface="Calibri" panose="020F0502020204030204" pitchFamily="34" charset="0"/>
                        </a:rPr>
                        <a:t>Cash generated from operations</a:t>
                      </a: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37,258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118,577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153,624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104,714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118,559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157,930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223,678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243,349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292,978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356,823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Calibri" panose="020F0502020204030204" pitchFamily="34" charset="0"/>
                        </a:rPr>
                        <a:t>388,131 </a:t>
                      </a:r>
                    </a:p>
                  </a:txBody>
                  <a:tcPr marL="0" marR="0" marT="0" marB="0" anchor="b">
                    <a:solidFill>
                      <a:srgbClr val="00B050"/>
                    </a:solidFill>
                  </a:tcPr>
                </a:tc>
                <a:extLst>
                  <a:ext uri="{0D108BD9-81ED-4DB2-BD59-A6C34878D82A}">
                    <a16:rowId xmlns:a16="http://schemas.microsoft.com/office/drawing/2014/main" val="3349291197"/>
                  </a:ext>
                </a:extLst>
              </a:tr>
              <a:tr h="192251">
                <a:tc>
                  <a:txBody>
                    <a:bodyPr/>
                    <a:lstStyle/>
                    <a:p>
                      <a:pPr algn="l" fontAlgn="b"/>
                      <a:r>
                        <a:rPr lang="en-US" sz="1100" b="0" i="0" u="none" strike="noStrike">
                          <a:solidFill>
                            <a:srgbClr val="000000"/>
                          </a:solidFill>
                          <a:effectLst/>
                          <a:latin typeface="Calibri" panose="020F0502020204030204" pitchFamily="34" charset="0"/>
                        </a:rPr>
                        <a:t>Defined benefit paid during the year</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(74)</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(163)</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(63)</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(86)</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(77)</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1,441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1,354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1,429 </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2,214 </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2,510 </a:t>
                      </a:r>
                    </a:p>
                  </a:txBody>
                  <a:tcPr marL="0" marR="0" marT="0" marB="0" anchor="b">
                    <a:solidFill>
                      <a:srgbClr val="00B050">
                        <a:alpha val="71000"/>
                      </a:srgbClr>
                    </a:solidFill>
                  </a:tcPr>
                </a:tc>
                <a:extLst>
                  <a:ext uri="{0D108BD9-81ED-4DB2-BD59-A6C34878D82A}">
                    <a16:rowId xmlns:a16="http://schemas.microsoft.com/office/drawing/2014/main" val="1771292519"/>
                  </a:ext>
                </a:extLst>
              </a:tr>
              <a:tr h="370332">
                <a:tc>
                  <a:txBody>
                    <a:bodyPr/>
                    <a:lstStyle/>
                    <a:p>
                      <a:pPr algn="l" fontAlgn="b"/>
                      <a:r>
                        <a:rPr lang="en-US" sz="1100" b="0" i="0" u="none" strike="noStrike">
                          <a:solidFill>
                            <a:srgbClr val="000000"/>
                          </a:solidFill>
                          <a:effectLst/>
                          <a:latin typeface="Times New Roman" panose="02020603050405020304" pitchFamily="18" charset="0"/>
                        </a:rPr>
                        <a:t>Contribution to plan assets</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(601)</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(1,000)</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(1,000)</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(1,000)</a:t>
                      </a:r>
                    </a:p>
                  </a:txBody>
                  <a:tcPr marL="0" marR="0" marT="0" marB="0" anchor="b">
                    <a:solidFill>
                      <a:srgbClr val="00B050">
                        <a:alpha val="71000"/>
                      </a:srgbClr>
                    </a:solidFill>
                  </a:tcPr>
                </a:tc>
                <a:tc>
                  <a:txBody>
                    <a:bodyPr/>
                    <a:lstStyle/>
                    <a:p>
                      <a:pPr algn="r" fontAlgn="b"/>
                      <a:r>
                        <a:rPr lang="en-US" sz="1000" b="0" i="0" u="none" strike="noStrike" dirty="0">
                          <a:solidFill>
                            <a:srgbClr val="000000"/>
                          </a:solidFill>
                          <a:effectLst/>
                          <a:latin typeface="Arial" panose="020B0604020202020204" pitchFamily="34" charset="0"/>
                        </a:rPr>
                        <a:t>(1,000)</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(1,000)</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(1,000)</a:t>
                      </a:r>
                    </a:p>
                  </a:txBody>
                  <a:tcPr marL="0" marR="0" marT="0" marB="0" anchor="b">
                    <a:solidFill>
                      <a:srgbClr val="00B050">
                        <a:alpha val="71000"/>
                      </a:srgbClr>
                    </a:solidFill>
                  </a:tcPr>
                </a:tc>
                <a:extLst>
                  <a:ext uri="{0D108BD9-81ED-4DB2-BD59-A6C34878D82A}">
                    <a16:rowId xmlns:a16="http://schemas.microsoft.com/office/drawing/2014/main" val="1133103303"/>
                  </a:ext>
                </a:extLst>
              </a:tr>
              <a:tr h="192251">
                <a:tc>
                  <a:txBody>
                    <a:bodyPr/>
                    <a:lstStyle/>
                    <a:p>
                      <a:pPr algn="l" fontAlgn="b"/>
                      <a:r>
                        <a:rPr lang="en-US" sz="1100" b="0" i="0" u="none" strike="noStrike">
                          <a:solidFill>
                            <a:srgbClr val="000000"/>
                          </a:solidFill>
                          <a:effectLst/>
                          <a:latin typeface="Times New Roman" panose="02020603050405020304" pitchFamily="18" charset="0"/>
                        </a:rPr>
                        <a:t>Hedge premium paid/ Receipts from derivatives </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3,275 </a:t>
                      </a: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(3,016)</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(3,608)</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(3,608)</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(3,608)</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(3,608)</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(3,608)</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(3,608)</a:t>
                      </a:r>
                    </a:p>
                  </a:txBody>
                  <a:tcPr marL="0" marR="0" marT="0" marB="0" anchor="b">
                    <a:solidFill>
                      <a:srgbClr val="00B050">
                        <a:alpha val="71000"/>
                      </a:srgbClr>
                    </a:solidFill>
                  </a:tcPr>
                </a:tc>
                <a:extLst>
                  <a:ext uri="{0D108BD9-81ED-4DB2-BD59-A6C34878D82A}">
                    <a16:rowId xmlns:a16="http://schemas.microsoft.com/office/drawing/2014/main" val="1099488614"/>
                  </a:ext>
                </a:extLst>
              </a:tr>
              <a:tr h="192251">
                <a:tc>
                  <a:txBody>
                    <a:bodyPr/>
                    <a:lstStyle/>
                    <a:p>
                      <a:pPr algn="l" fontAlgn="b"/>
                      <a:r>
                        <a:rPr lang="en-US" sz="1100" b="0" i="0" u="none" strike="noStrike">
                          <a:solidFill>
                            <a:srgbClr val="000000"/>
                          </a:solidFill>
                          <a:effectLst/>
                          <a:latin typeface="Calibri" panose="020F0502020204030204" pitchFamily="34" charset="0"/>
                        </a:rPr>
                        <a:t>Tax paid</a:t>
                      </a: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(1,084)</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(2,337)</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(5,203)</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(3,512)</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(3,722)</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(5,266)</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(8,535)</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(9,011)</a:t>
                      </a:r>
                    </a:p>
                  </a:txBody>
                  <a:tcPr marL="0" marR="0" marT="0" marB="0" anchor="b">
                    <a:solidFill>
                      <a:srgbClr val="00B050">
                        <a:alpha val="71000"/>
                      </a:srgbClr>
                    </a:solidFill>
                  </a:tcPr>
                </a:tc>
                <a:extLst>
                  <a:ext uri="{0D108BD9-81ED-4DB2-BD59-A6C34878D82A}">
                    <a16:rowId xmlns:a16="http://schemas.microsoft.com/office/drawing/2014/main" val="2574794920"/>
                  </a:ext>
                </a:extLst>
              </a:tr>
              <a:tr h="370332">
                <a:tc>
                  <a:txBody>
                    <a:bodyPr/>
                    <a:lstStyle/>
                    <a:p>
                      <a:pPr algn="l" fontAlgn="b"/>
                      <a:r>
                        <a:rPr lang="en-US" sz="1100" b="1" i="0" u="none" strike="noStrike" dirty="0">
                          <a:solidFill>
                            <a:srgbClr val="000000"/>
                          </a:solidFill>
                          <a:effectLst/>
                          <a:latin typeface="Calibri" panose="020F0502020204030204" pitchFamily="34" charset="0"/>
                        </a:rPr>
                        <a:t>Net cash generated from operations</a:t>
                      </a:r>
                    </a:p>
                  </a:txBody>
                  <a:tcPr marL="0" marR="0" marT="0" marB="0" anchor="b">
                    <a:solidFill>
                      <a:srgbClr val="00B050"/>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40,459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118,414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153,561 </a:t>
                      </a:r>
                    </a:p>
                  </a:txBody>
                  <a:tcPr marL="0" marR="0" marT="0" marB="0" anchor="b">
                    <a:solidFill>
                      <a:srgbClr val="00B050"/>
                    </a:solidFill>
                  </a:tcPr>
                </a:tc>
                <a:tc>
                  <a:txBody>
                    <a:bodyPr/>
                    <a:lstStyle/>
                    <a:p>
                      <a:pPr algn="r" fontAlgn="b"/>
                      <a:r>
                        <a:rPr lang="en-US" sz="1100" b="1" i="0" u="none" strike="noStrike" dirty="0">
                          <a:solidFill>
                            <a:schemeClr val="tx1"/>
                          </a:solidFill>
                          <a:effectLst/>
                          <a:latin typeface="Calibri" panose="020F0502020204030204" pitchFamily="34" charset="0"/>
                        </a:rPr>
                        <a:t>103,544 </a:t>
                      </a:r>
                    </a:p>
                  </a:txBody>
                  <a:tcPr marL="0" marR="0" marT="0" marB="0" anchor="b">
                    <a:solidFill>
                      <a:srgbClr val="00B050"/>
                    </a:solidFill>
                  </a:tcPr>
                </a:tc>
                <a:tc>
                  <a:txBody>
                    <a:bodyPr/>
                    <a:lstStyle/>
                    <a:p>
                      <a:pPr algn="r" fontAlgn="b"/>
                      <a:r>
                        <a:rPr lang="en-US" sz="1100" b="1" i="0" u="none" strike="noStrike" dirty="0">
                          <a:solidFill>
                            <a:schemeClr val="tx1"/>
                          </a:solidFill>
                          <a:effectLst/>
                          <a:latin typeface="Calibri" panose="020F0502020204030204" pitchFamily="34" charset="0"/>
                        </a:rPr>
                        <a:t>112,528 </a:t>
                      </a:r>
                    </a:p>
                  </a:txBody>
                  <a:tcPr marL="0" marR="0" marT="0" marB="0" anchor="b">
                    <a:solidFill>
                      <a:srgbClr val="00B050"/>
                    </a:solidFill>
                  </a:tcPr>
                </a:tc>
                <a:tc>
                  <a:txBody>
                    <a:bodyPr/>
                    <a:lstStyle/>
                    <a:p>
                      <a:pPr algn="r" fontAlgn="b"/>
                      <a:r>
                        <a:rPr lang="en-US" sz="1100" b="1" i="0" u="none" strike="noStrike" dirty="0">
                          <a:solidFill>
                            <a:schemeClr val="tx1"/>
                          </a:solidFill>
                          <a:effectLst/>
                          <a:latin typeface="Calibri" panose="020F0502020204030204" pitchFamily="34" charset="0"/>
                        </a:rPr>
                        <a:t>148,119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Calibri" panose="020F0502020204030204" pitchFamily="34" charset="0"/>
                        </a:rPr>
                        <a:t>216,998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Calibri" panose="020F0502020204030204" pitchFamily="34" charset="0"/>
                        </a:rPr>
                        <a:t>236,373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284,533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Calibri" panose="020F0502020204030204" pitchFamily="34" charset="0"/>
                        </a:rPr>
                        <a:t>345,894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Calibri" panose="020F0502020204030204" pitchFamily="34" charset="0"/>
                        </a:rPr>
                        <a:t>377,023 </a:t>
                      </a:r>
                    </a:p>
                  </a:txBody>
                  <a:tcPr marL="0" marR="0" marT="0" marB="0" anchor="b">
                    <a:solidFill>
                      <a:srgbClr val="00B050"/>
                    </a:solidFill>
                  </a:tcPr>
                </a:tc>
                <a:extLst>
                  <a:ext uri="{0D108BD9-81ED-4DB2-BD59-A6C34878D82A}">
                    <a16:rowId xmlns:a16="http://schemas.microsoft.com/office/drawing/2014/main" val="3243625049"/>
                  </a:ext>
                </a:extLst>
              </a:tr>
            </a:tbl>
          </a:graphicData>
        </a:graphic>
      </p:graphicFrame>
      <p:sp>
        <p:nvSpPr>
          <p:cNvPr id="8" name="Rectangle 7"/>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7469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744695735"/>
              </p:ext>
            </p:extLst>
          </p:nvPr>
        </p:nvGraphicFramePr>
        <p:xfrm>
          <a:off x="357233" y="1189993"/>
          <a:ext cx="10443207" cy="5784272"/>
        </p:xfrm>
        <a:graphic>
          <a:graphicData uri="http://schemas.openxmlformats.org/drawingml/2006/table">
            <a:tbl>
              <a:tblPr>
                <a:tableStyleId>{5C22544A-7EE6-4342-B048-85BDC9FD1C3A}</a:tableStyleId>
              </a:tblPr>
              <a:tblGrid>
                <a:gridCol w="2924099">
                  <a:extLst>
                    <a:ext uri="{9D8B030D-6E8A-4147-A177-3AD203B41FA5}">
                      <a16:colId xmlns:a16="http://schemas.microsoft.com/office/drawing/2014/main" val="2373162845"/>
                    </a:ext>
                  </a:extLst>
                </a:gridCol>
                <a:gridCol w="556971">
                  <a:extLst>
                    <a:ext uri="{9D8B030D-6E8A-4147-A177-3AD203B41FA5}">
                      <a16:colId xmlns:a16="http://schemas.microsoft.com/office/drawing/2014/main" val="3960588275"/>
                    </a:ext>
                  </a:extLst>
                </a:gridCol>
                <a:gridCol w="556971">
                  <a:extLst>
                    <a:ext uri="{9D8B030D-6E8A-4147-A177-3AD203B41FA5}">
                      <a16:colId xmlns:a16="http://schemas.microsoft.com/office/drawing/2014/main" val="3407520804"/>
                    </a:ext>
                  </a:extLst>
                </a:gridCol>
                <a:gridCol w="556971">
                  <a:extLst>
                    <a:ext uri="{9D8B030D-6E8A-4147-A177-3AD203B41FA5}">
                      <a16:colId xmlns:a16="http://schemas.microsoft.com/office/drawing/2014/main" val="733239962"/>
                    </a:ext>
                  </a:extLst>
                </a:gridCol>
                <a:gridCol w="556971">
                  <a:extLst>
                    <a:ext uri="{9D8B030D-6E8A-4147-A177-3AD203B41FA5}">
                      <a16:colId xmlns:a16="http://schemas.microsoft.com/office/drawing/2014/main" val="931676584"/>
                    </a:ext>
                  </a:extLst>
                </a:gridCol>
                <a:gridCol w="661403">
                  <a:extLst>
                    <a:ext uri="{9D8B030D-6E8A-4147-A177-3AD203B41FA5}">
                      <a16:colId xmlns:a16="http://schemas.microsoft.com/office/drawing/2014/main" val="3589441102"/>
                    </a:ext>
                  </a:extLst>
                </a:gridCol>
                <a:gridCol w="661403">
                  <a:extLst>
                    <a:ext uri="{9D8B030D-6E8A-4147-A177-3AD203B41FA5}">
                      <a16:colId xmlns:a16="http://schemas.microsoft.com/office/drawing/2014/main" val="647360762"/>
                    </a:ext>
                  </a:extLst>
                </a:gridCol>
                <a:gridCol w="661403">
                  <a:extLst>
                    <a:ext uri="{9D8B030D-6E8A-4147-A177-3AD203B41FA5}">
                      <a16:colId xmlns:a16="http://schemas.microsoft.com/office/drawing/2014/main" val="2341471720"/>
                    </a:ext>
                  </a:extLst>
                </a:gridCol>
                <a:gridCol w="661403">
                  <a:extLst>
                    <a:ext uri="{9D8B030D-6E8A-4147-A177-3AD203B41FA5}">
                      <a16:colId xmlns:a16="http://schemas.microsoft.com/office/drawing/2014/main" val="2693146666"/>
                    </a:ext>
                  </a:extLst>
                </a:gridCol>
                <a:gridCol w="661403">
                  <a:extLst>
                    <a:ext uri="{9D8B030D-6E8A-4147-A177-3AD203B41FA5}">
                      <a16:colId xmlns:a16="http://schemas.microsoft.com/office/drawing/2014/main" val="923281618"/>
                    </a:ext>
                  </a:extLst>
                </a:gridCol>
                <a:gridCol w="661403">
                  <a:extLst>
                    <a:ext uri="{9D8B030D-6E8A-4147-A177-3AD203B41FA5}">
                      <a16:colId xmlns:a16="http://schemas.microsoft.com/office/drawing/2014/main" val="720018059"/>
                    </a:ext>
                  </a:extLst>
                </a:gridCol>
                <a:gridCol w="661403">
                  <a:extLst>
                    <a:ext uri="{9D8B030D-6E8A-4147-A177-3AD203B41FA5}">
                      <a16:colId xmlns:a16="http://schemas.microsoft.com/office/drawing/2014/main" val="2037527194"/>
                    </a:ext>
                  </a:extLst>
                </a:gridCol>
                <a:gridCol w="661403">
                  <a:extLst>
                    <a:ext uri="{9D8B030D-6E8A-4147-A177-3AD203B41FA5}">
                      <a16:colId xmlns:a16="http://schemas.microsoft.com/office/drawing/2014/main" val="223793181"/>
                    </a:ext>
                  </a:extLst>
                </a:gridCol>
              </a:tblGrid>
              <a:tr h="221088">
                <a:tc>
                  <a:txBody>
                    <a:bodyPr/>
                    <a:lstStyle/>
                    <a:p>
                      <a:pPr algn="l" fontAlgn="b"/>
                      <a:r>
                        <a:rPr lang="en-US" sz="1000" b="1" i="0" u="none" strike="noStrike">
                          <a:solidFill>
                            <a:srgbClr val="FFFFFF"/>
                          </a:solidFill>
                          <a:effectLst/>
                          <a:latin typeface="Arial" panose="020B0604020202020204" pitchFamily="34" charset="0"/>
                        </a:rPr>
                        <a:t>CASH FLOW STATEMENT (N'Millions)</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2016A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2017A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2018A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2019A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2020A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2021A</a:t>
                      </a:r>
                    </a:p>
                  </a:txBody>
                  <a:tcPr marL="0" marR="0" marT="0" marB="0" anchor="b">
                    <a:solidFill>
                      <a:srgbClr val="00B050"/>
                    </a:solidFill>
                  </a:tcPr>
                </a:tc>
                <a:tc>
                  <a:txBody>
                    <a:bodyPr/>
                    <a:lstStyle/>
                    <a:p>
                      <a:pPr algn="r" fontAlgn="b"/>
                      <a:r>
                        <a:rPr lang="en-US" sz="1000" b="1" i="0" u="none" strike="noStrike">
                          <a:solidFill>
                            <a:srgbClr val="FFFFFF"/>
                          </a:solidFill>
                          <a:effectLst/>
                          <a:latin typeface="Arial" panose="020B0604020202020204" pitchFamily="34" charset="0"/>
                        </a:rPr>
                        <a:t>2022E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2023E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2024E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2025E</a:t>
                      </a:r>
                    </a:p>
                  </a:txBody>
                  <a:tcPr marL="0" marR="0" marT="0" marB="0" anchor="b">
                    <a:solidFill>
                      <a:schemeClr val="tx1"/>
                    </a:solidFill>
                  </a:tcPr>
                </a:tc>
                <a:tc>
                  <a:txBody>
                    <a:bodyPr/>
                    <a:lstStyle/>
                    <a:p>
                      <a:pPr algn="r" fontAlgn="b"/>
                      <a:r>
                        <a:rPr lang="en-US" sz="1000" b="1" i="0" u="none" strike="noStrike">
                          <a:solidFill>
                            <a:srgbClr val="FFFFFF"/>
                          </a:solidFill>
                          <a:effectLst/>
                          <a:latin typeface="Arial" panose="020B0604020202020204" pitchFamily="34" charset="0"/>
                        </a:rPr>
                        <a:t>2026E</a:t>
                      </a:r>
                    </a:p>
                  </a:txBody>
                  <a:tcPr marL="0" marR="0" marT="0" marB="0" anchor="b">
                    <a:solidFill>
                      <a:schemeClr val="tx1"/>
                    </a:solidFill>
                  </a:tcPr>
                </a:tc>
                <a:extLst>
                  <a:ext uri="{0D108BD9-81ED-4DB2-BD59-A6C34878D82A}">
                    <a16:rowId xmlns:a16="http://schemas.microsoft.com/office/drawing/2014/main" val="2865123401"/>
                  </a:ext>
                </a:extLst>
              </a:tr>
              <a:tr h="192251">
                <a:tc>
                  <a:txBody>
                    <a:bodyPr/>
                    <a:lstStyle/>
                    <a:p>
                      <a:pPr algn="l" fontAlgn="b"/>
                      <a:r>
                        <a:rPr lang="en-US" sz="1100" b="1" i="0" u="none" strike="noStrike">
                          <a:solidFill>
                            <a:srgbClr val="000000"/>
                          </a:solidFill>
                          <a:effectLst/>
                          <a:latin typeface="Calibri" panose="020F0502020204030204" pitchFamily="34" charset="0"/>
                        </a:rPr>
                        <a:t>Investing activities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solidFill>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solidFill>
                      <a:srgbClr val="00B050"/>
                    </a:solidFill>
                  </a:tcPr>
                </a:tc>
                <a:extLst>
                  <a:ext uri="{0D108BD9-81ED-4DB2-BD59-A6C34878D82A}">
                    <a16:rowId xmlns:a16="http://schemas.microsoft.com/office/drawing/2014/main" val="814266617"/>
                  </a:ext>
                </a:extLst>
              </a:tr>
              <a:tr h="192251">
                <a:tc>
                  <a:txBody>
                    <a:bodyPr/>
                    <a:lstStyle/>
                    <a:p>
                      <a:pPr algn="l" fontAlgn="b"/>
                      <a:r>
                        <a:rPr lang="en-US" sz="1100" b="0" i="0" u="none" strike="noStrike">
                          <a:solidFill>
                            <a:srgbClr val="000000"/>
                          </a:solidFill>
                          <a:effectLst/>
                          <a:latin typeface="Times New Roman" panose="02020603050405020304" pitchFamily="18" charset="0"/>
                        </a:rPr>
                        <a:t>Payment for acquisition of oil and gas properties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(15,805)</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(4,818)</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(17,159)</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(35,091)</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(52,090)</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(54,618)</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(76,679)</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(74,836)</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(93,157)</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(108,522)</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(124,582)</a:t>
                      </a:r>
                    </a:p>
                  </a:txBody>
                  <a:tcPr marL="0" marR="0" marT="0" marB="0" anchor="b">
                    <a:solidFill>
                      <a:srgbClr val="00B050">
                        <a:alpha val="71000"/>
                      </a:srgbClr>
                    </a:solidFill>
                  </a:tcPr>
                </a:tc>
                <a:extLst>
                  <a:ext uri="{0D108BD9-81ED-4DB2-BD59-A6C34878D82A}">
                    <a16:rowId xmlns:a16="http://schemas.microsoft.com/office/drawing/2014/main" val="2532072992"/>
                  </a:ext>
                </a:extLst>
              </a:tr>
              <a:tr h="192251">
                <a:tc>
                  <a:txBody>
                    <a:bodyPr/>
                    <a:lstStyle/>
                    <a:p>
                      <a:pPr algn="l" fontAlgn="b"/>
                      <a:r>
                        <a:rPr lang="en-US" sz="1100" b="0" i="0" u="none" strike="noStrike">
                          <a:solidFill>
                            <a:srgbClr val="000000"/>
                          </a:solidFill>
                          <a:effectLst/>
                          <a:latin typeface="Times New Roman" panose="02020603050405020304" pitchFamily="18" charset="0"/>
                        </a:rPr>
                        <a:t>Payment for acquisition of intangible assets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(9,070)</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3408362275"/>
                  </a:ext>
                </a:extLst>
              </a:tr>
              <a:tr h="192251">
                <a:tc>
                  <a:txBody>
                    <a:bodyPr/>
                    <a:lstStyle/>
                    <a:p>
                      <a:pPr algn="l" fontAlgn="b"/>
                      <a:r>
                        <a:rPr lang="en-US" sz="1100" b="0" i="0" u="none" strike="noStrike">
                          <a:solidFill>
                            <a:srgbClr val="000000"/>
                          </a:solidFill>
                          <a:effectLst/>
                          <a:latin typeface="Times New Roman" panose="02020603050405020304" pitchFamily="18" charset="0"/>
                        </a:rPr>
                        <a:t>Payment for acquisition of other property, plant and equipment</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(992)</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(441)</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(705)</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(3,203)</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(1,872)</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(13,415)</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(18,471)</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(13,206)</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(9,918)</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(11,516)</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(13,682)</a:t>
                      </a:r>
                    </a:p>
                  </a:txBody>
                  <a:tcPr marL="0" marR="0" marT="0" marB="0" anchor="b">
                    <a:solidFill>
                      <a:srgbClr val="00B050">
                        <a:alpha val="71000"/>
                      </a:srgbClr>
                    </a:solidFill>
                  </a:tcPr>
                </a:tc>
                <a:extLst>
                  <a:ext uri="{0D108BD9-81ED-4DB2-BD59-A6C34878D82A}">
                    <a16:rowId xmlns:a16="http://schemas.microsoft.com/office/drawing/2014/main" val="2229010441"/>
                  </a:ext>
                </a:extLst>
              </a:tr>
              <a:tr h="192251">
                <a:tc>
                  <a:txBody>
                    <a:bodyPr/>
                    <a:lstStyle/>
                    <a:p>
                      <a:pPr algn="l" fontAlgn="b"/>
                      <a:r>
                        <a:rPr lang="en-US" sz="1100" b="0" i="0" u="none" strike="noStrike">
                          <a:solidFill>
                            <a:srgbClr val="000000"/>
                          </a:solidFill>
                          <a:effectLst/>
                          <a:latin typeface="Times New Roman" panose="02020603050405020304" pitchFamily="18" charset="0"/>
                        </a:rPr>
                        <a:t>Payment for investment in joint venture</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(31,627)</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(21,595)</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1485873112"/>
                  </a:ext>
                </a:extLst>
              </a:tr>
              <a:tr h="192251">
                <a:tc>
                  <a:txBody>
                    <a:bodyPr/>
                    <a:lstStyle/>
                    <a:p>
                      <a:pPr algn="l" fontAlgn="b"/>
                      <a:r>
                        <a:rPr lang="en-US" sz="1100" b="0" i="0" u="none" strike="noStrike">
                          <a:solidFill>
                            <a:srgbClr val="000000"/>
                          </a:solidFill>
                          <a:effectLst/>
                          <a:latin typeface="Times New Roman" panose="02020603050405020304" pitchFamily="18" charset="0"/>
                        </a:rPr>
                        <a:t>Proceeds from disposal of other property plant and equipment</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151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71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3092808724"/>
                  </a:ext>
                </a:extLst>
              </a:tr>
              <a:tr h="192251">
                <a:tc>
                  <a:txBody>
                    <a:bodyPr/>
                    <a:lstStyle/>
                    <a:p>
                      <a:pPr algn="l" fontAlgn="b"/>
                      <a:r>
                        <a:rPr lang="en-US" sz="1100" b="0" i="0" u="none" strike="noStrike">
                          <a:solidFill>
                            <a:srgbClr val="000000"/>
                          </a:solidFill>
                          <a:effectLst/>
                          <a:latin typeface="Times New Roman" panose="02020603050405020304" pitchFamily="18" charset="0"/>
                        </a:rPr>
                        <a:t>Proceeds from disposal of oil and gas properties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15,527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2634396945"/>
                  </a:ext>
                </a:extLst>
              </a:tr>
              <a:tr h="192251">
                <a:tc>
                  <a:txBody>
                    <a:bodyPr/>
                    <a:lstStyle/>
                    <a:p>
                      <a:pPr algn="l" fontAlgn="b"/>
                      <a:r>
                        <a:rPr lang="en-US" sz="1100" b="0" i="0" u="none" strike="noStrike">
                          <a:solidFill>
                            <a:srgbClr val="000000"/>
                          </a:solidFill>
                          <a:effectLst/>
                          <a:latin typeface="Times New Roman" panose="02020603050405020304" pitchFamily="18" charset="0"/>
                        </a:rPr>
                        <a:t>Payment for acquisition of subsidiary, net of cash acquired</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(20)</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(138,479)</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1103656101"/>
                  </a:ext>
                </a:extLst>
              </a:tr>
              <a:tr h="192251">
                <a:tc>
                  <a:txBody>
                    <a:bodyPr/>
                    <a:lstStyle/>
                    <a:p>
                      <a:pPr algn="l" fontAlgn="b"/>
                      <a:r>
                        <a:rPr lang="en-US" sz="1100" b="0" i="0" u="none" strike="noStrike">
                          <a:solidFill>
                            <a:srgbClr val="000000"/>
                          </a:solidFill>
                          <a:effectLst/>
                          <a:latin typeface="Times New Roman" panose="02020603050405020304" pitchFamily="18" charset="0"/>
                        </a:rPr>
                        <a:t>Cash on loss of control of subsidiary</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(47,352)</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3501666967"/>
                  </a:ext>
                </a:extLst>
              </a:tr>
              <a:tr h="192251">
                <a:tc>
                  <a:txBody>
                    <a:bodyPr/>
                    <a:lstStyle/>
                    <a:p>
                      <a:pPr algn="l" fontAlgn="b"/>
                      <a:r>
                        <a:rPr lang="en-US" sz="1100" b="0" i="0" u="none" strike="noStrike">
                          <a:solidFill>
                            <a:srgbClr val="000000"/>
                          </a:solidFill>
                          <a:effectLst/>
                          <a:latin typeface="Times New Roman" panose="02020603050405020304" pitchFamily="18" charset="0"/>
                        </a:rPr>
                        <a:t>Rent prepaid</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(272)</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(283)</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(205)</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(132)</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(38)</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(45)</a:t>
                      </a:r>
                    </a:p>
                  </a:txBody>
                  <a:tcPr marL="0" marR="0" marT="0" marB="0" anchor="b">
                    <a:solidFill>
                      <a:srgbClr val="00B050">
                        <a:alpha val="71000"/>
                      </a:srgbClr>
                    </a:solidFill>
                  </a:tcPr>
                </a:tc>
                <a:extLst>
                  <a:ext uri="{0D108BD9-81ED-4DB2-BD59-A6C34878D82A}">
                    <a16:rowId xmlns:a16="http://schemas.microsoft.com/office/drawing/2014/main" val="1634253463"/>
                  </a:ext>
                </a:extLst>
              </a:tr>
              <a:tr h="370332">
                <a:tc>
                  <a:txBody>
                    <a:bodyPr/>
                    <a:lstStyle/>
                    <a:p>
                      <a:pPr algn="l" fontAlgn="b"/>
                      <a:r>
                        <a:rPr lang="en-US" sz="1100" b="0" i="0" u="none" strike="noStrike">
                          <a:solidFill>
                            <a:srgbClr val="000000"/>
                          </a:solidFill>
                          <a:effectLst/>
                          <a:latin typeface="Times New Roman" panose="02020603050405020304" pitchFamily="18" charset="0"/>
                        </a:rPr>
                        <a:t>Receipts from other asset</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14,777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11,106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1,705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1,961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3782160442"/>
                  </a:ext>
                </a:extLst>
              </a:tr>
              <a:tr h="192251">
                <a:tc>
                  <a:txBody>
                    <a:bodyPr/>
                    <a:lstStyle/>
                    <a:p>
                      <a:pPr algn="l" fontAlgn="b"/>
                      <a:r>
                        <a:rPr lang="en-US" sz="1100" b="0" i="0" u="none" strike="noStrike">
                          <a:solidFill>
                            <a:srgbClr val="000000"/>
                          </a:solidFill>
                          <a:effectLst/>
                          <a:latin typeface="Times New Roman" panose="02020603050405020304" pitchFamily="18" charset="0"/>
                        </a:rPr>
                        <a:t>Payments for plan assets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(502)</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1257691717"/>
                  </a:ext>
                </a:extLst>
              </a:tr>
              <a:tr h="192251">
                <a:tc>
                  <a:txBody>
                    <a:bodyPr/>
                    <a:lstStyle/>
                    <a:p>
                      <a:pPr algn="l" fontAlgn="b"/>
                      <a:r>
                        <a:rPr lang="en-US" sz="1100" b="0" i="0" u="none" strike="noStrike">
                          <a:solidFill>
                            <a:srgbClr val="000000"/>
                          </a:solidFill>
                          <a:effectLst/>
                          <a:latin typeface="Times New Roman" panose="02020603050405020304" pitchFamily="18" charset="0"/>
                        </a:rPr>
                        <a:t>Interest received</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26,846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11,924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3,032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4,134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601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126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532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362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591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720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1,125 </a:t>
                      </a:r>
                    </a:p>
                  </a:txBody>
                  <a:tcPr marL="0" marR="0" marT="0" marB="0" anchor="b">
                    <a:solidFill>
                      <a:srgbClr val="00B050">
                        <a:alpha val="71000"/>
                      </a:srgbClr>
                    </a:solidFill>
                  </a:tcPr>
                </a:tc>
                <a:extLst>
                  <a:ext uri="{0D108BD9-81ED-4DB2-BD59-A6C34878D82A}">
                    <a16:rowId xmlns:a16="http://schemas.microsoft.com/office/drawing/2014/main" val="1804593270"/>
                  </a:ext>
                </a:extLst>
              </a:tr>
              <a:tr h="192251">
                <a:tc>
                  <a:txBody>
                    <a:bodyPr/>
                    <a:lstStyle/>
                    <a:p>
                      <a:pPr algn="l" fontAlgn="b"/>
                      <a:r>
                        <a:rPr lang="en-US" sz="1100" b="1" i="0" u="none" strike="noStrike" dirty="0">
                          <a:solidFill>
                            <a:srgbClr val="000000"/>
                          </a:solidFill>
                          <a:effectLst/>
                          <a:latin typeface="Calibri" panose="020F0502020204030204" pitchFamily="34" charset="0"/>
                        </a:rPr>
                        <a:t>Net cash flows from investing activities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dirty="0">
                          <a:solidFill>
                            <a:schemeClr val="tx1"/>
                          </a:solidFill>
                          <a:effectLst/>
                          <a:latin typeface="Calibri" panose="020F0502020204030204" pitchFamily="34" charset="0"/>
                        </a:rPr>
                        <a:t>10,200 </a:t>
                      </a:r>
                    </a:p>
                  </a:txBody>
                  <a:tcPr marL="0" marR="0" marT="0" marB="0" anchor="b">
                    <a:solidFill>
                      <a:srgbClr val="00B050"/>
                    </a:solidFill>
                  </a:tcPr>
                </a:tc>
                <a:tc>
                  <a:txBody>
                    <a:bodyPr/>
                    <a:lstStyle/>
                    <a:p>
                      <a:pPr algn="r" fontAlgn="b"/>
                      <a:r>
                        <a:rPr lang="en-US" sz="1100" b="1" i="0" u="none" strike="noStrike" dirty="0">
                          <a:solidFill>
                            <a:schemeClr val="tx1"/>
                          </a:solidFill>
                          <a:effectLst/>
                          <a:latin typeface="Calibri" panose="020F0502020204030204" pitchFamily="34" charset="0"/>
                        </a:rPr>
                        <a:t>6,695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(9,556)</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(224,985)</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(73,250)</a:t>
                      </a:r>
                    </a:p>
                  </a:txBody>
                  <a:tcPr marL="0" marR="0" marT="0" marB="0" anchor="b">
                    <a:solidFill>
                      <a:srgbClr val="00B050"/>
                    </a:solidFill>
                  </a:tcPr>
                </a:tc>
                <a:tc>
                  <a:txBody>
                    <a:bodyPr/>
                    <a:lstStyle/>
                    <a:p>
                      <a:pPr algn="r" fontAlgn="b"/>
                      <a:r>
                        <a:rPr lang="en-US" sz="1100" b="1" i="0" u="none" strike="noStrike" dirty="0">
                          <a:solidFill>
                            <a:schemeClr val="tx1"/>
                          </a:solidFill>
                          <a:effectLst/>
                          <a:latin typeface="Calibri" panose="020F0502020204030204" pitchFamily="34" charset="0"/>
                        </a:rPr>
                        <a:t>(66,218)</a:t>
                      </a:r>
                    </a:p>
                  </a:txBody>
                  <a:tcPr marL="0" marR="0" marT="0" marB="0" anchor="b">
                    <a:solidFill>
                      <a:srgbClr val="00B050"/>
                    </a:solidFill>
                  </a:tcPr>
                </a:tc>
                <a:tc>
                  <a:txBody>
                    <a:bodyPr/>
                    <a:lstStyle/>
                    <a:p>
                      <a:pPr algn="r" fontAlgn="b"/>
                      <a:r>
                        <a:rPr lang="en-US" sz="1100" b="1" i="0" u="none" strike="noStrike" dirty="0">
                          <a:solidFill>
                            <a:schemeClr val="tx1"/>
                          </a:solidFill>
                          <a:effectLst/>
                          <a:latin typeface="Calibri" panose="020F0502020204030204" pitchFamily="34" charset="0"/>
                        </a:rPr>
                        <a:t>(94,901)</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(87,885)</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(102,616)</a:t>
                      </a:r>
                    </a:p>
                  </a:txBody>
                  <a:tcPr marL="0" marR="0" marT="0" marB="0" anchor="b">
                    <a:solidFill>
                      <a:srgbClr val="00B050"/>
                    </a:solidFill>
                  </a:tcPr>
                </a:tc>
                <a:tc>
                  <a:txBody>
                    <a:bodyPr/>
                    <a:lstStyle/>
                    <a:p>
                      <a:pPr algn="r" fontAlgn="b"/>
                      <a:r>
                        <a:rPr lang="en-US" sz="1100" b="1" i="0" u="none" strike="noStrike" dirty="0">
                          <a:solidFill>
                            <a:schemeClr val="tx1"/>
                          </a:solidFill>
                          <a:effectLst/>
                          <a:latin typeface="Calibri" panose="020F0502020204030204" pitchFamily="34" charset="0"/>
                        </a:rPr>
                        <a:t>(119,356)</a:t>
                      </a:r>
                    </a:p>
                  </a:txBody>
                  <a:tcPr marL="0" marR="0" marT="0" marB="0" anchor="b">
                    <a:solidFill>
                      <a:srgbClr val="00B050"/>
                    </a:solidFill>
                  </a:tcPr>
                </a:tc>
                <a:tc>
                  <a:txBody>
                    <a:bodyPr/>
                    <a:lstStyle/>
                    <a:p>
                      <a:pPr algn="r" fontAlgn="b"/>
                      <a:r>
                        <a:rPr lang="en-US" sz="1100" b="1" i="0" u="none" strike="noStrike" dirty="0">
                          <a:solidFill>
                            <a:schemeClr val="tx1"/>
                          </a:solidFill>
                          <a:effectLst/>
                          <a:latin typeface="Calibri" panose="020F0502020204030204" pitchFamily="34" charset="0"/>
                        </a:rPr>
                        <a:t>(137,185)</a:t>
                      </a:r>
                    </a:p>
                  </a:txBody>
                  <a:tcPr marL="0" marR="0" marT="0" marB="0" anchor="b">
                    <a:solidFill>
                      <a:srgbClr val="00B050"/>
                    </a:solidFill>
                  </a:tcPr>
                </a:tc>
                <a:extLst>
                  <a:ext uri="{0D108BD9-81ED-4DB2-BD59-A6C34878D82A}">
                    <a16:rowId xmlns:a16="http://schemas.microsoft.com/office/drawing/2014/main" val="3349291197"/>
                  </a:ext>
                </a:extLst>
              </a:tr>
              <a:tr h="192251">
                <a:tc>
                  <a:txBody>
                    <a:bodyPr/>
                    <a:lstStyle/>
                    <a:p>
                      <a:pPr algn="l" fontAlgn="b"/>
                      <a:r>
                        <a:rPr lang="en-US" sz="1100" b="1" i="0" u="none" strike="noStrike" dirty="0">
                          <a:solidFill>
                            <a:srgbClr val="000000"/>
                          </a:solidFill>
                          <a:effectLst/>
                          <a:latin typeface="Calibri" panose="020F0502020204030204" pitchFamily="34" charset="0"/>
                        </a:rPr>
                        <a:t>Financing activities</a:t>
                      </a:r>
                    </a:p>
                  </a:txBody>
                  <a:tcPr marL="0" marR="0" marT="0" marB="0" anchor="b">
                    <a:solidFill>
                      <a:srgbClr val="00B050">
                        <a:alpha val="71000"/>
                      </a:srgbClr>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100" b="0" i="0" u="none" strike="noStrike">
                        <a:solidFill>
                          <a:schemeClr val="tx1"/>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000" b="0" i="0" u="none" strike="noStrike" dirty="0">
                        <a:solidFill>
                          <a:schemeClr val="tx1"/>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dirty="0">
                        <a:solidFill>
                          <a:schemeClr val="tx1"/>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dirty="0">
                        <a:solidFill>
                          <a:schemeClr val="tx1"/>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dirty="0">
                        <a:solidFill>
                          <a:schemeClr val="tx1"/>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a:solidFill>
                          <a:schemeClr val="tx1"/>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a:solidFill>
                          <a:schemeClr val="tx1"/>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a:solidFill>
                          <a:schemeClr val="tx1"/>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a:solidFill>
                          <a:schemeClr val="tx1"/>
                        </a:solidFill>
                        <a:effectLst/>
                        <a:latin typeface="Arial" panose="020B0604020202020204" pitchFamily="34" charset="0"/>
                      </a:endParaRPr>
                    </a:p>
                  </a:txBody>
                  <a:tcPr marL="0" marR="0" marT="0" marB="0" anchor="b">
                    <a:solidFill>
                      <a:srgbClr val="00B050">
                        <a:alpha val="71000"/>
                      </a:srgbClr>
                    </a:solidFill>
                  </a:tcPr>
                </a:tc>
                <a:tc>
                  <a:txBody>
                    <a:bodyPr/>
                    <a:lstStyle/>
                    <a:p>
                      <a:pPr algn="l" fontAlgn="b"/>
                      <a:endParaRPr lang="en-US" sz="1000" b="0" i="0" u="none" strike="noStrike" dirty="0">
                        <a:solidFill>
                          <a:schemeClr val="tx1"/>
                        </a:solidFill>
                        <a:effectLst/>
                        <a:latin typeface="Arial" panose="020B0604020202020204" pitchFamily="34" charset="0"/>
                      </a:endParaRPr>
                    </a:p>
                  </a:txBody>
                  <a:tcPr marL="0" marR="0" marT="0" marB="0" anchor="b">
                    <a:solidFill>
                      <a:srgbClr val="00B050">
                        <a:alpha val="71000"/>
                      </a:srgbClr>
                    </a:solidFill>
                  </a:tcPr>
                </a:tc>
                <a:extLst>
                  <a:ext uri="{0D108BD9-81ED-4DB2-BD59-A6C34878D82A}">
                    <a16:rowId xmlns:a16="http://schemas.microsoft.com/office/drawing/2014/main" val="1771292519"/>
                  </a:ext>
                </a:extLst>
              </a:tr>
              <a:tr h="370332">
                <a:tc>
                  <a:txBody>
                    <a:bodyPr/>
                    <a:lstStyle/>
                    <a:p>
                      <a:pPr algn="l" fontAlgn="b"/>
                      <a:r>
                        <a:rPr lang="en-US" sz="1100" b="0" i="0" u="none" strike="noStrike">
                          <a:solidFill>
                            <a:srgbClr val="000000"/>
                          </a:solidFill>
                          <a:effectLst/>
                          <a:latin typeface="Times New Roman" panose="02020603050405020304" pitchFamily="18" charset="0"/>
                        </a:rPr>
                        <a:t>Repayments of loans and borrowings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(43,774)</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(29,970)</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(207,532)</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(30,690)</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(35,991)</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(240,291)</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(63,241)</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(63,241)</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(63,241)</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(63,241)</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(63,241)</a:t>
                      </a:r>
                    </a:p>
                  </a:txBody>
                  <a:tcPr marL="0" marR="0" marT="0" marB="0" anchor="b">
                    <a:solidFill>
                      <a:srgbClr val="00B050">
                        <a:alpha val="71000"/>
                      </a:srgbClr>
                    </a:solidFill>
                  </a:tcPr>
                </a:tc>
                <a:extLst>
                  <a:ext uri="{0D108BD9-81ED-4DB2-BD59-A6C34878D82A}">
                    <a16:rowId xmlns:a16="http://schemas.microsoft.com/office/drawing/2014/main" val="1133103303"/>
                  </a:ext>
                </a:extLst>
              </a:tr>
              <a:tr h="192251">
                <a:tc>
                  <a:txBody>
                    <a:bodyPr/>
                    <a:lstStyle/>
                    <a:p>
                      <a:pPr algn="l" fontAlgn="b"/>
                      <a:r>
                        <a:rPr lang="en-US" sz="1100" b="0" i="0" u="none" strike="noStrike">
                          <a:solidFill>
                            <a:srgbClr val="000000"/>
                          </a:solidFill>
                          <a:effectLst/>
                          <a:latin typeface="Times New Roman" panose="02020603050405020304" pitchFamily="18" charset="0"/>
                        </a:rPr>
                        <a:t>Proceeds from loans and borrowings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163,775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106,345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3,599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268,725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1099488614"/>
                  </a:ext>
                </a:extLst>
              </a:tr>
              <a:tr h="192251">
                <a:tc>
                  <a:txBody>
                    <a:bodyPr/>
                    <a:lstStyle/>
                    <a:p>
                      <a:pPr algn="l" fontAlgn="b"/>
                      <a:r>
                        <a:rPr lang="en-US" sz="1100" b="0" i="0" u="none" strike="noStrike">
                          <a:solidFill>
                            <a:srgbClr val="000000"/>
                          </a:solidFill>
                          <a:effectLst/>
                          <a:latin typeface="Times New Roman" panose="02020603050405020304" pitchFamily="18" charset="0"/>
                        </a:rPr>
                        <a:t>Shares purchased for employees*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(2,025)</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0</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a:t>
                      </a:r>
                    </a:p>
                  </a:txBody>
                  <a:tcPr marL="0" marR="0" marT="0" marB="0" anchor="b">
                    <a:solidFill>
                      <a:srgbClr val="00B050">
                        <a:alpha val="71000"/>
                      </a:srgbClr>
                    </a:solidFill>
                  </a:tcPr>
                </a:tc>
                <a:extLst>
                  <a:ext uri="{0D108BD9-81ED-4DB2-BD59-A6C34878D82A}">
                    <a16:rowId xmlns:a16="http://schemas.microsoft.com/office/drawing/2014/main" val="2574794920"/>
                  </a:ext>
                </a:extLst>
              </a:tr>
              <a:tr h="370332">
                <a:tc>
                  <a:txBody>
                    <a:bodyPr/>
                    <a:lstStyle/>
                    <a:p>
                      <a:pPr algn="l" fontAlgn="b"/>
                      <a:r>
                        <a:rPr lang="en-US" sz="1100" b="0" i="0" u="none" strike="noStrike">
                          <a:solidFill>
                            <a:srgbClr val="000000"/>
                          </a:solidFill>
                          <a:effectLst/>
                          <a:latin typeface="Times New Roman" panose="02020603050405020304" pitchFamily="18" charset="0"/>
                        </a:rPr>
                        <a:t>Dividends paid</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(5,118)</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(18,036)</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(18,019)</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(20,998)</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(29,377)</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(13,911)</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(22,384)</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(27,652)</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(29,516)</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(38,215)</a:t>
                      </a:r>
                    </a:p>
                  </a:txBody>
                  <a:tcPr marL="0" marR="0" marT="0" marB="0" anchor="b">
                    <a:solidFill>
                      <a:srgbClr val="00B050">
                        <a:alpha val="71000"/>
                      </a:srgbClr>
                    </a:solidFill>
                  </a:tcPr>
                </a:tc>
                <a:extLst>
                  <a:ext uri="{0D108BD9-81ED-4DB2-BD59-A6C34878D82A}">
                    <a16:rowId xmlns:a16="http://schemas.microsoft.com/office/drawing/2014/main" val="3243625049"/>
                  </a:ext>
                </a:extLst>
              </a:tr>
              <a:tr h="192251">
                <a:tc>
                  <a:txBody>
                    <a:bodyPr/>
                    <a:lstStyle/>
                    <a:p>
                      <a:pPr algn="l" fontAlgn="b"/>
                      <a:r>
                        <a:rPr lang="en-US" sz="1100" b="0" i="0" u="none" strike="noStrike">
                          <a:solidFill>
                            <a:srgbClr val="000000"/>
                          </a:solidFill>
                          <a:effectLst/>
                          <a:latin typeface="Times New Roman" panose="02020603050405020304" pitchFamily="18" charset="0"/>
                        </a:rPr>
                        <a:t>Principal repayments on crude oil advance</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(23,193)</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1669371849"/>
                  </a:ext>
                </a:extLst>
              </a:tr>
              <a:tr h="192251">
                <a:tc>
                  <a:txBody>
                    <a:bodyPr/>
                    <a:lstStyle/>
                    <a:p>
                      <a:pPr algn="l" fontAlgn="b"/>
                      <a:r>
                        <a:rPr lang="en-US" sz="1100" b="0" i="0" u="none" strike="noStrike">
                          <a:solidFill>
                            <a:srgbClr val="000000"/>
                          </a:solidFill>
                          <a:effectLst/>
                          <a:latin typeface="Times New Roman" panose="02020603050405020304" pitchFamily="18" charset="0"/>
                        </a:rPr>
                        <a:t>Interest repayments on crude oil advance</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endParaRPr lang="en-US" sz="1100" b="0" i="0" u="none" strike="noStrike">
                        <a:solidFill>
                          <a:schemeClr val="tx1"/>
                        </a:solidFill>
                        <a:effectLst/>
                        <a:latin typeface="Calibri" panose="020F0502020204030204" pitchFamily="34"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(1,770)</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(530)</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0 </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0 </a:t>
                      </a:r>
                    </a:p>
                  </a:txBody>
                  <a:tcPr marL="0" marR="0" marT="0" marB="0" anchor="b">
                    <a:solidFill>
                      <a:srgbClr val="00B050">
                        <a:alpha val="71000"/>
                      </a:srgbClr>
                    </a:solidFill>
                  </a:tcPr>
                </a:tc>
                <a:extLst>
                  <a:ext uri="{0D108BD9-81ED-4DB2-BD59-A6C34878D82A}">
                    <a16:rowId xmlns:a16="http://schemas.microsoft.com/office/drawing/2014/main" val="4258203668"/>
                  </a:ext>
                </a:extLst>
              </a:tr>
              <a:tr h="192251">
                <a:tc>
                  <a:txBody>
                    <a:bodyPr/>
                    <a:lstStyle/>
                    <a:p>
                      <a:pPr algn="l" fontAlgn="b"/>
                      <a:r>
                        <a:rPr lang="en-US" sz="1100" b="0" i="0" u="none" strike="noStrike">
                          <a:solidFill>
                            <a:srgbClr val="000000"/>
                          </a:solidFill>
                          <a:effectLst/>
                          <a:latin typeface="Times New Roman" panose="02020603050405020304" pitchFamily="18" charset="0"/>
                        </a:rPr>
                        <a:t>Interest paid on lease liability</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(106)</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(212)</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(137)</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(99)</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(71)</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(51)</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(37)</a:t>
                      </a:r>
                    </a:p>
                  </a:txBody>
                  <a:tcPr marL="0" marR="0" marT="0" marB="0" anchor="b">
                    <a:solidFill>
                      <a:srgbClr val="00B050">
                        <a:alpha val="71000"/>
                      </a:srgbClr>
                    </a:solidFill>
                  </a:tcPr>
                </a:tc>
                <a:extLst>
                  <a:ext uri="{0D108BD9-81ED-4DB2-BD59-A6C34878D82A}">
                    <a16:rowId xmlns:a16="http://schemas.microsoft.com/office/drawing/2014/main" val="1140592107"/>
                  </a:ext>
                </a:extLst>
              </a:tr>
              <a:tr h="185166">
                <a:tc>
                  <a:txBody>
                    <a:bodyPr/>
                    <a:lstStyle/>
                    <a:p>
                      <a:pPr algn="l" fontAlgn="b"/>
                      <a:r>
                        <a:rPr lang="en-US" sz="1100" b="0" i="0" u="none" strike="noStrike">
                          <a:solidFill>
                            <a:srgbClr val="000000"/>
                          </a:solidFill>
                          <a:effectLst/>
                          <a:latin typeface="Times New Roman" panose="02020603050405020304" pitchFamily="18" charset="0"/>
                        </a:rPr>
                        <a:t>lease payments- principal portion</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(1,752)</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(1,135)</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(412)</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(297)</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(214)</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(154)</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(111)</a:t>
                      </a:r>
                    </a:p>
                  </a:txBody>
                  <a:tcPr marL="0" marR="0" marT="0" marB="0" anchor="b">
                    <a:solidFill>
                      <a:srgbClr val="00B050">
                        <a:alpha val="71000"/>
                      </a:srgbClr>
                    </a:solidFill>
                  </a:tcPr>
                </a:tc>
                <a:extLst>
                  <a:ext uri="{0D108BD9-81ED-4DB2-BD59-A6C34878D82A}">
                    <a16:rowId xmlns:a16="http://schemas.microsoft.com/office/drawing/2014/main" val="437331592"/>
                  </a:ext>
                </a:extLst>
              </a:tr>
              <a:tr h="185166">
                <a:tc>
                  <a:txBody>
                    <a:bodyPr/>
                    <a:lstStyle/>
                    <a:p>
                      <a:pPr algn="l" fontAlgn="b"/>
                      <a:r>
                        <a:rPr lang="en-US" sz="1100" b="0" i="0" u="none" strike="noStrike">
                          <a:solidFill>
                            <a:srgbClr val="000000"/>
                          </a:solidFill>
                          <a:effectLst/>
                          <a:latin typeface="Times New Roman" panose="02020603050405020304" pitchFamily="18" charset="0"/>
                        </a:rPr>
                        <a:t>Payments for other financing charges*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(1,809)</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(2,696)</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(8,154)</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(8,154)</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alpha val="71000"/>
                      </a:srgbClr>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alpha val="71000"/>
                      </a:srgbClr>
                    </a:solidFill>
                  </a:tcPr>
                </a:tc>
                <a:extLst>
                  <a:ext uri="{0D108BD9-81ED-4DB2-BD59-A6C34878D82A}">
                    <a16:rowId xmlns:a16="http://schemas.microsoft.com/office/drawing/2014/main" val="4153136806"/>
                  </a:ext>
                </a:extLst>
              </a:tr>
            </a:tbl>
          </a:graphicData>
        </a:graphic>
      </p:graphicFrame>
      <p:sp>
        <p:nvSpPr>
          <p:cNvPr id="8" name="Rectangle 7"/>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0087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421548353"/>
              </p:ext>
            </p:extLst>
          </p:nvPr>
        </p:nvGraphicFramePr>
        <p:xfrm>
          <a:off x="357233" y="1204709"/>
          <a:ext cx="10443207" cy="1766648"/>
        </p:xfrm>
        <a:graphic>
          <a:graphicData uri="http://schemas.openxmlformats.org/drawingml/2006/table">
            <a:tbl>
              <a:tblPr>
                <a:tableStyleId>{5C22544A-7EE6-4342-B048-85BDC9FD1C3A}</a:tableStyleId>
              </a:tblPr>
              <a:tblGrid>
                <a:gridCol w="2924099">
                  <a:extLst>
                    <a:ext uri="{9D8B030D-6E8A-4147-A177-3AD203B41FA5}">
                      <a16:colId xmlns:a16="http://schemas.microsoft.com/office/drawing/2014/main" val="2373162845"/>
                    </a:ext>
                  </a:extLst>
                </a:gridCol>
                <a:gridCol w="556971">
                  <a:extLst>
                    <a:ext uri="{9D8B030D-6E8A-4147-A177-3AD203B41FA5}">
                      <a16:colId xmlns:a16="http://schemas.microsoft.com/office/drawing/2014/main" val="3960588275"/>
                    </a:ext>
                  </a:extLst>
                </a:gridCol>
                <a:gridCol w="556971">
                  <a:extLst>
                    <a:ext uri="{9D8B030D-6E8A-4147-A177-3AD203B41FA5}">
                      <a16:colId xmlns:a16="http://schemas.microsoft.com/office/drawing/2014/main" val="3407520804"/>
                    </a:ext>
                  </a:extLst>
                </a:gridCol>
                <a:gridCol w="556971">
                  <a:extLst>
                    <a:ext uri="{9D8B030D-6E8A-4147-A177-3AD203B41FA5}">
                      <a16:colId xmlns:a16="http://schemas.microsoft.com/office/drawing/2014/main" val="733239962"/>
                    </a:ext>
                  </a:extLst>
                </a:gridCol>
                <a:gridCol w="556971">
                  <a:extLst>
                    <a:ext uri="{9D8B030D-6E8A-4147-A177-3AD203B41FA5}">
                      <a16:colId xmlns:a16="http://schemas.microsoft.com/office/drawing/2014/main" val="931676584"/>
                    </a:ext>
                  </a:extLst>
                </a:gridCol>
                <a:gridCol w="661403">
                  <a:extLst>
                    <a:ext uri="{9D8B030D-6E8A-4147-A177-3AD203B41FA5}">
                      <a16:colId xmlns:a16="http://schemas.microsoft.com/office/drawing/2014/main" val="3589441102"/>
                    </a:ext>
                  </a:extLst>
                </a:gridCol>
                <a:gridCol w="661403">
                  <a:extLst>
                    <a:ext uri="{9D8B030D-6E8A-4147-A177-3AD203B41FA5}">
                      <a16:colId xmlns:a16="http://schemas.microsoft.com/office/drawing/2014/main" val="647360762"/>
                    </a:ext>
                  </a:extLst>
                </a:gridCol>
                <a:gridCol w="661403">
                  <a:extLst>
                    <a:ext uri="{9D8B030D-6E8A-4147-A177-3AD203B41FA5}">
                      <a16:colId xmlns:a16="http://schemas.microsoft.com/office/drawing/2014/main" val="2341471720"/>
                    </a:ext>
                  </a:extLst>
                </a:gridCol>
                <a:gridCol w="661403">
                  <a:extLst>
                    <a:ext uri="{9D8B030D-6E8A-4147-A177-3AD203B41FA5}">
                      <a16:colId xmlns:a16="http://schemas.microsoft.com/office/drawing/2014/main" val="2693146666"/>
                    </a:ext>
                  </a:extLst>
                </a:gridCol>
                <a:gridCol w="661403">
                  <a:extLst>
                    <a:ext uri="{9D8B030D-6E8A-4147-A177-3AD203B41FA5}">
                      <a16:colId xmlns:a16="http://schemas.microsoft.com/office/drawing/2014/main" val="923281618"/>
                    </a:ext>
                  </a:extLst>
                </a:gridCol>
                <a:gridCol w="661403">
                  <a:extLst>
                    <a:ext uri="{9D8B030D-6E8A-4147-A177-3AD203B41FA5}">
                      <a16:colId xmlns:a16="http://schemas.microsoft.com/office/drawing/2014/main" val="720018059"/>
                    </a:ext>
                  </a:extLst>
                </a:gridCol>
                <a:gridCol w="661403">
                  <a:extLst>
                    <a:ext uri="{9D8B030D-6E8A-4147-A177-3AD203B41FA5}">
                      <a16:colId xmlns:a16="http://schemas.microsoft.com/office/drawing/2014/main" val="2037527194"/>
                    </a:ext>
                  </a:extLst>
                </a:gridCol>
                <a:gridCol w="661403">
                  <a:extLst>
                    <a:ext uri="{9D8B030D-6E8A-4147-A177-3AD203B41FA5}">
                      <a16:colId xmlns:a16="http://schemas.microsoft.com/office/drawing/2014/main" val="223793181"/>
                    </a:ext>
                  </a:extLst>
                </a:gridCol>
              </a:tblGrid>
              <a:tr h="200162">
                <a:tc>
                  <a:txBody>
                    <a:bodyPr/>
                    <a:lstStyle/>
                    <a:p>
                      <a:pPr algn="l" fontAlgn="b"/>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r>
                        <a:rPr lang="en-US" sz="1200" u="none" strike="noStrike">
                          <a:solidFill>
                            <a:schemeClr val="bg1"/>
                          </a:solidFill>
                          <a:effectLst/>
                          <a:latin typeface="Times New Roman" panose="02020603050405020304" pitchFamily="18" charset="0"/>
                          <a:cs typeface="Times New Roman" panose="02020603050405020304" pitchFamily="18" charset="0"/>
                        </a:rPr>
                        <a:t> </a:t>
                      </a:r>
                      <a:endParaRPr lang="en-US" sz="1200" b="0"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2016A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2017A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2018A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2019A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2020A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2021A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2022E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2023E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2024E</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2025E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2026E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extLst>
                  <a:ext uri="{0D108BD9-81ED-4DB2-BD59-A6C34878D82A}">
                    <a16:rowId xmlns:a16="http://schemas.microsoft.com/office/drawing/2014/main" val="2865123401"/>
                  </a:ext>
                </a:extLst>
              </a:tr>
              <a:tr h="174054">
                <a:tc>
                  <a:txBody>
                    <a:bodyPr/>
                    <a:lstStyle/>
                    <a:p>
                      <a:pPr algn="l" fontAlgn="b"/>
                      <a:r>
                        <a:rPr lang="en-US" sz="1100" b="0" i="0" u="none" strike="noStrike">
                          <a:solidFill>
                            <a:srgbClr val="000000"/>
                          </a:solidFill>
                          <a:effectLst/>
                          <a:latin typeface="Times New Roman" panose="02020603050405020304" pitchFamily="18" charset="0"/>
                        </a:rPr>
                        <a:t>Interest paid on loans and borrowings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dirty="0">
                          <a:solidFill>
                            <a:schemeClr val="tx1"/>
                          </a:solidFill>
                          <a:effectLst/>
                          <a:latin typeface="Calibri" panose="020F0502020204030204" pitchFamily="34" charset="0"/>
                        </a:rPr>
                        <a:t>(17,227)</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(21,213)</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(13,343)</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(10,364)</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(23,310)</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(27,728)</a:t>
                      </a:r>
                    </a:p>
                  </a:txBody>
                  <a:tcPr marL="0" marR="0" marT="0" marB="0" anchor="b">
                    <a:solidFill>
                      <a:srgbClr val="00B050"/>
                    </a:solidFill>
                  </a:tcPr>
                </a:tc>
                <a:tc>
                  <a:txBody>
                    <a:bodyPr/>
                    <a:lstStyle/>
                    <a:p>
                      <a:pPr algn="r" fontAlgn="b"/>
                      <a:r>
                        <a:rPr lang="en-US" sz="1000" b="0" i="0" u="none" strike="noStrike">
                          <a:solidFill>
                            <a:schemeClr val="tx1"/>
                          </a:solidFill>
                          <a:effectLst/>
                          <a:latin typeface="Arial" panose="020B0604020202020204" pitchFamily="34" charset="0"/>
                        </a:rPr>
                        <a:t>(23,007)</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(17,915)</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(12,822)</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(7,730)</a:t>
                      </a:r>
                    </a:p>
                  </a:txBody>
                  <a:tcPr marL="0" marR="0" marT="0" marB="0" anchor="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(2,637)</a:t>
                      </a:r>
                    </a:p>
                  </a:txBody>
                  <a:tcPr marL="0" marR="0" marT="0" marB="0" anchor="b">
                    <a:solidFill>
                      <a:srgbClr val="00B050"/>
                    </a:solidFill>
                  </a:tcPr>
                </a:tc>
                <a:extLst>
                  <a:ext uri="{0D108BD9-81ED-4DB2-BD59-A6C34878D82A}">
                    <a16:rowId xmlns:a16="http://schemas.microsoft.com/office/drawing/2014/main" val="814266617"/>
                  </a:ext>
                </a:extLst>
              </a:tr>
              <a:tr h="174054">
                <a:tc>
                  <a:txBody>
                    <a:bodyPr/>
                    <a:lstStyle/>
                    <a:p>
                      <a:pPr algn="l" fontAlgn="b"/>
                      <a:r>
                        <a:rPr lang="en-US" sz="1100" b="1" i="0" u="none" strike="noStrike">
                          <a:solidFill>
                            <a:srgbClr val="000000"/>
                          </a:solidFill>
                          <a:effectLst/>
                          <a:latin typeface="Calibri" panose="020F0502020204030204" pitchFamily="34" charset="0"/>
                        </a:rPr>
                        <a:t>Net cash flows from financing activities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(66,119)</a:t>
                      </a:r>
                    </a:p>
                  </a:txBody>
                  <a:tcPr marL="0" marR="0" marT="0" marB="0" anchor="b">
                    <a:solidFill>
                      <a:srgbClr val="00B050">
                        <a:alpha val="71000"/>
                      </a:srgbClr>
                    </a:solidFill>
                  </a:tcPr>
                </a:tc>
                <a:tc>
                  <a:txBody>
                    <a:bodyPr/>
                    <a:lstStyle/>
                    <a:p>
                      <a:pPr algn="r" fontAlgn="b"/>
                      <a:r>
                        <a:rPr lang="en-US" sz="1100" b="1" i="0" u="none" strike="noStrike" dirty="0">
                          <a:solidFill>
                            <a:schemeClr val="tx1"/>
                          </a:solidFill>
                          <a:effectLst/>
                          <a:latin typeface="Calibri" panose="020F0502020204030204" pitchFamily="34" charset="0"/>
                        </a:rPr>
                        <a:t>(52,953)</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(100,668)</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44,576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(78,558)</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(40,197)</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(108,863)</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(112,090)</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(112,155)</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(108,846)</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(112,395)</a:t>
                      </a:r>
                    </a:p>
                  </a:txBody>
                  <a:tcPr marL="0" marR="0" marT="0" marB="0" anchor="b">
                    <a:solidFill>
                      <a:srgbClr val="00B050">
                        <a:alpha val="71000"/>
                      </a:srgbClr>
                    </a:solidFill>
                  </a:tcPr>
                </a:tc>
                <a:extLst>
                  <a:ext uri="{0D108BD9-81ED-4DB2-BD59-A6C34878D82A}">
                    <a16:rowId xmlns:a16="http://schemas.microsoft.com/office/drawing/2014/main" val="2532072992"/>
                  </a:ext>
                </a:extLst>
              </a:tr>
              <a:tr h="174054">
                <a:tc>
                  <a:txBody>
                    <a:bodyPr/>
                    <a:lstStyle/>
                    <a:p>
                      <a:pPr algn="l" fontAlgn="b"/>
                      <a:r>
                        <a:rPr lang="en-US" sz="1100" b="1" i="0" u="none" strike="noStrike">
                          <a:solidFill>
                            <a:srgbClr val="000000"/>
                          </a:solidFill>
                          <a:effectLst/>
                          <a:latin typeface="Calibri" panose="020F0502020204030204" pitchFamily="34" charset="0"/>
                        </a:rPr>
                        <a:t>Net cash and cash equivalent</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(15,460)</a:t>
                      </a:r>
                    </a:p>
                  </a:txBody>
                  <a:tcPr marL="0" marR="0" marT="0" marB="0" anchor="b">
                    <a:solidFill>
                      <a:srgbClr val="00B050">
                        <a:alpha val="71000"/>
                      </a:srgbClr>
                    </a:solidFill>
                  </a:tcPr>
                </a:tc>
                <a:tc>
                  <a:txBody>
                    <a:bodyPr/>
                    <a:lstStyle/>
                    <a:p>
                      <a:pPr algn="r" fontAlgn="b"/>
                      <a:r>
                        <a:rPr lang="en-US" sz="1100" b="1" i="0" u="none" strike="noStrike" dirty="0">
                          <a:solidFill>
                            <a:schemeClr val="tx1"/>
                          </a:solidFill>
                          <a:effectLst/>
                          <a:latin typeface="Calibri" panose="020F0502020204030204" pitchFamily="34" charset="0"/>
                        </a:rPr>
                        <a:t>72,156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43,337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(76,865)</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(39,280)</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41,704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13,235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36,398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69,763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117,692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127,443 </a:t>
                      </a:r>
                    </a:p>
                  </a:txBody>
                  <a:tcPr marL="0" marR="0" marT="0" marB="0" anchor="b">
                    <a:solidFill>
                      <a:srgbClr val="00B050">
                        <a:alpha val="71000"/>
                      </a:srgbClr>
                    </a:solidFill>
                  </a:tcPr>
                </a:tc>
                <a:extLst>
                  <a:ext uri="{0D108BD9-81ED-4DB2-BD59-A6C34878D82A}">
                    <a16:rowId xmlns:a16="http://schemas.microsoft.com/office/drawing/2014/main" val="3408362275"/>
                  </a:ext>
                </a:extLst>
              </a:tr>
              <a:tr h="174054">
                <a:tc>
                  <a:txBody>
                    <a:bodyPr/>
                    <a:lstStyle/>
                    <a:p>
                      <a:pPr algn="l" fontAlgn="b"/>
                      <a:r>
                        <a:rPr lang="en-US" sz="1100" b="0" i="0" u="none" strike="noStrike">
                          <a:solidFill>
                            <a:srgbClr val="000000"/>
                          </a:solidFill>
                          <a:effectLst/>
                          <a:latin typeface="Times New Roman" panose="02020603050405020304" pitchFamily="18" charset="0"/>
                        </a:rPr>
                        <a:t>Interest paid on loans and borrowings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(17,227)</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(21,213)</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(13,343)</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(10,364)</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(23,310)</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(27,728)</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(23,007)</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(17,915)</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(12,822)</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(7,730)</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(2,637)</a:t>
                      </a:r>
                    </a:p>
                  </a:txBody>
                  <a:tcPr marL="0" marR="0" marT="0" marB="0" anchor="b">
                    <a:solidFill>
                      <a:srgbClr val="00B050">
                        <a:alpha val="71000"/>
                      </a:srgbClr>
                    </a:solidFill>
                  </a:tcPr>
                </a:tc>
                <a:extLst>
                  <a:ext uri="{0D108BD9-81ED-4DB2-BD59-A6C34878D82A}">
                    <a16:rowId xmlns:a16="http://schemas.microsoft.com/office/drawing/2014/main" val="2229010441"/>
                  </a:ext>
                </a:extLst>
              </a:tr>
              <a:tr h="174054">
                <a:tc>
                  <a:txBody>
                    <a:bodyPr/>
                    <a:lstStyle/>
                    <a:p>
                      <a:pPr algn="l" fontAlgn="b"/>
                      <a:r>
                        <a:rPr lang="en-US" sz="1100" b="1" i="0" u="none" strike="noStrike">
                          <a:solidFill>
                            <a:srgbClr val="000000"/>
                          </a:solidFill>
                          <a:effectLst/>
                          <a:latin typeface="Calibri" panose="020F0502020204030204" pitchFamily="34" charset="0"/>
                        </a:rPr>
                        <a:t>Net cash flows from financing activities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(66,119)</a:t>
                      </a:r>
                    </a:p>
                  </a:txBody>
                  <a:tcPr marL="0" marR="0" marT="0" marB="0" anchor="b">
                    <a:solidFill>
                      <a:srgbClr val="00B050">
                        <a:alpha val="71000"/>
                      </a:srgbClr>
                    </a:solidFill>
                  </a:tcPr>
                </a:tc>
                <a:tc>
                  <a:txBody>
                    <a:bodyPr/>
                    <a:lstStyle/>
                    <a:p>
                      <a:pPr algn="r" fontAlgn="b"/>
                      <a:r>
                        <a:rPr lang="en-US" sz="1100" b="1" i="0" u="none" strike="noStrike" dirty="0">
                          <a:solidFill>
                            <a:schemeClr val="tx1"/>
                          </a:solidFill>
                          <a:effectLst/>
                          <a:latin typeface="Calibri" panose="020F0502020204030204" pitchFamily="34" charset="0"/>
                        </a:rPr>
                        <a:t>(52,953)</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(100,668)</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44,576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(78,558)</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(40,197)</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(108,863)</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(112,090)</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(112,155)</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(108,846)</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(112,395)</a:t>
                      </a:r>
                    </a:p>
                  </a:txBody>
                  <a:tcPr marL="0" marR="0" marT="0" marB="0" anchor="b">
                    <a:solidFill>
                      <a:srgbClr val="00B050">
                        <a:alpha val="71000"/>
                      </a:srgbClr>
                    </a:solidFill>
                  </a:tcPr>
                </a:tc>
                <a:extLst>
                  <a:ext uri="{0D108BD9-81ED-4DB2-BD59-A6C34878D82A}">
                    <a16:rowId xmlns:a16="http://schemas.microsoft.com/office/drawing/2014/main" val="1485873112"/>
                  </a:ext>
                </a:extLst>
              </a:tr>
              <a:tr h="174054">
                <a:tc>
                  <a:txBody>
                    <a:bodyPr/>
                    <a:lstStyle/>
                    <a:p>
                      <a:pPr algn="l" fontAlgn="b"/>
                      <a:r>
                        <a:rPr lang="en-US" sz="1100" b="1" i="0" u="none" strike="noStrike">
                          <a:solidFill>
                            <a:srgbClr val="000000"/>
                          </a:solidFill>
                          <a:effectLst/>
                          <a:latin typeface="Calibri" panose="020F0502020204030204" pitchFamily="34" charset="0"/>
                        </a:rPr>
                        <a:t>Net cash and cash equivalent</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(15,460)</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72,156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43,337 </a:t>
                      </a:r>
                    </a:p>
                  </a:txBody>
                  <a:tcPr marL="0" marR="0" marT="0" marB="0" anchor="b">
                    <a:solidFill>
                      <a:srgbClr val="00B050">
                        <a:alpha val="71000"/>
                      </a:srgbClr>
                    </a:solidFill>
                  </a:tcPr>
                </a:tc>
                <a:tc>
                  <a:txBody>
                    <a:bodyPr/>
                    <a:lstStyle/>
                    <a:p>
                      <a:pPr algn="r" fontAlgn="b"/>
                      <a:r>
                        <a:rPr lang="en-US" sz="1100" b="1" i="0" u="none" strike="noStrike" dirty="0">
                          <a:solidFill>
                            <a:schemeClr val="tx1"/>
                          </a:solidFill>
                          <a:effectLst/>
                          <a:latin typeface="Calibri" panose="020F0502020204030204" pitchFamily="34" charset="0"/>
                        </a:rPr>
                        <a:t>(76,865)</a:t>
                      </a:r>
                    </a:p>
                  </a:txBody>
                  <a:tcPr marL="0" marR="0" marT="0" marB="0" anchor="b">
                    <a:solidFill>
                      <a:srgbClr val="00B050">
                        <a:alpha val="71000"/>
                      </a:srgbClr>
                    </a:solidFill>
                  </a:tcPr>
                </a:tc>
                <a:tc>
                  <a:txBody>
                    <a:bodyPr/>
                    <a:lstStyle/>
                    <a:p>
                      <a:pPr algn="r" fontAlgn="b"/>
                      <a:r>
                        <a:rPr lang="en-US" sz="1100" b="1" i="0" u="none" strike="noStrike" dirty="0">
                          <a:solidFill>
                            <a:schemeClr val="tx1"/>
                          </a:solidFill>
                          <a:effectLst/>
                          <a:latin typeface="Calibri" panose="020F0502020204030204" pitchFamily="34" charset="0"/>
                        </a:rPr>
                        <a:t>(39,280)</a:t>
                      </a:r>
                    </a:p>
                  </a:txBody>
                  <a:tcPr marL="0" marR="0" marT="0" marB="0" anchor="b">
                    <a:solidFill>
                      <a:srgbClr val="00B050">
                        <a:alpha val="71000"/>
                      </a:srgbClr>
                    </a:solidFill>
                  </a:tcPr>
                </a:tc>
                <a:tc>
                  <a:txBody>
                    <a:bodyPr/>
                    <a:lstStyle/>
                    <a:p>
                      <a:pPr algn="r" fontAlgn="b"/>
                      <a:r>
                        <a:rPr lang="en-US" sz="1100" b="1" i="0" u="none" strike="noStrike" dirty="0">
                          <a:solidFill>
                            <a:schemeClr val="tx1"/>
                          </a:solidFill>
                          <a:effectLst/>
                          <a:latin typeface="Calibri" panose="020F0502020204030204" pitchFamily="34" charset="0"/>
                        </a:rPr>
                        <a:t>41,704 </a:t>
                      </a:r>
                    </a:p>
                  </a:txBody>
                  <a:tcPr marL="0" marR="0" marT="0" marB="0" anchor="b">
                    <a:solidFill>
                      <a:srgbClr val="00B050">
                        <a:alpha val="71000"/>
                      </a:srgbClr>
                    </a:solidFill>
                  </a:tcPr>
                </a:tc>
                <a:tc>
                  <a:txBody>
                    <a:bodyPr/>
                    <a:lstStyle/>
                    <a:p>
                      <a:pPr algn="r" fontAlgn="b"/>
                      <a:r>
                        <a:rPr lang="en-US" sz="1100" b="1" i="0" u="none" strike="noStrike">
                          <a:solidFill>
                            <a:schemeClr val="tx1"/>
                          </a:solidFill>
                          <a:effectLst/>
                          <a:latin typeface="Calibri" panose="020F0502020204030204" pitchFamily="34" charset="0"/>
                        </a:rPr>
                        <a:t>13,235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36,398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69,763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117,692 </a:t>
                      </a:r>
                    </a:p>
                  </a:txBody>
                  <a:tcPr marL="0" marR="0" marT="0" marB="0" anchor="b">
                    <a:solidFill>
                      <a:srgbClr val="00B050">
                        <a:alpha val="71000"/>
                      </a:srgbClr>
                    </a:solidFill>
                  </a:tcPr>
                </a:tc>
                <a:tc>
                  <a:txBody>
                    <a:bodyPr/>
                    <a:lstStyle/>
                    <a:p>
                      <a:pPr algn="r" fontAlgn="b"/>
                      <a:r>
                        <a:rPr lang="en-US" sz="1100" b="1" i="0" u="none" strike="noStrike">
                          <a:solidFill>
                            <a:srgbClr val="000000"/>
                          </a:solidFill>
                          <a:effectLst/>
                          <a:latin typeface="Calibri" panose="020F0502020204030204" pitchFamily="34" charset="0"/>
                        </a:rPr>
                        <a:t>127,443 </a:t>
                      </a:r>
                    </a:p>
                  </a:txBody>
                  <a:tcPr marL="0" marR="0" marT="0" marB="0" anchor="b">
                    <a:solidFill>
                      <a:srgbClr val="00B050">
                        <a:alpha val="71000"/>
                      </a:srgbClr>
                    </a:solidFill>
                  </a:tcPr>
                </a:tc>
                <a:extLst>
                  <a:ext uri="{0D108BD9-81ED-4DB2-BD59-A6C34878D82A}">
                    <a16:rowId xmlns:a16="http://schemas.microsoft.com/office/drawing/2014/main" val="3092808724"/>
                  </a:ext>
                </a:extLst>
              </a:tr>
              <a:tr h="174054">
                <a:tc>
                  <a:txBody>
                    <a:bodyPr/>
                    <a:lstStyle/>
                    <a:p>
                      <a:pPr algn="l" fontAlgn="b"/>
                      <a:r>
                        <a:rPr lang="en-US" sz="1100" b="0" i="0" u="none" strike="noStrike">
                          <a:solidFill>
                            <a:srgbClr val="000000"/>
                          </a:solidFill>
                          <a:effectLst/>
                          <a:latin typeface="Times New Roman" panose="02020603050405020304" pitchFamily="18" charset="0"/>
                        </a:rPr>
                        <a:t>Interest paid on loans and borrowings</a:t>
                      </a:r>
                    </a:p>
                  </a:txBody>
                  <a:tcPr marL="0" marR="0" marT="0" marB="0" anchor="b">
                    <a:solidFill>
                      <a:srgbClr val="00B050">
                        <a:alpha val="71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(17,227)</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(21,213)</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(13,343)</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(10,364)</a:t>
                      </a:r>
                    </a:p>
                  </a:txBody>
                  <a:tcPr marL="0" marR="0" marT="0" marB="0" anchor="b">
                    <a:solidFill>
                      <a:srgbClr val="00B050">
                        <a:alpha val="71000"/>
                      </a:srgbClr>
                    </a:solidFill>
                  </a:tcPr>
                </a:tc>
                <a:tc>
                  <a:txBody>
                    <a:bodyPr/>
                    <a:lstStyle/>
                    <a:p>
                      <a:pPr algn="r" fontAlgn="b"/>
                      <a:r>
                        <a:rPr lang="en-US" sz="1100" b="0" i="0" u="none" strike="noStrike">
                          <a:solidFill>
                            <a:schemeClr val="tx1"/>
                          </a:solidFill>
                          <a:effectLst/>
                          <a:latin typeface="Calibri" panose="020F0502020204030204" pitchFamily="34" charset="0"/>
                        </a:rPr>
                        <a:t>(23,310)</a:t>
                      </a:r>
                    </a:p>
                  </a:txBody>
                  <a:tcPr marL="0" marR="0" marT="0" marB="0" anchor="b">
                    <a:solidFill>
                      <a:srgbClr val="00B050">
                        <a:alpha val="71000"/>
                      </a:srgbClr>
                    </a:solidFill>
                  </a:tcPr>
                </a:tc>
                <a:tc>
                  <a:txBody>
                    <a:bodyPr/>
                    <a:lstStyle/>
                    <a:p>
                      <a:pPr algn="r" fontAlgn="b"/>
                      <a:r>
                        <a:rPr lang="en-US" sz="1100" b="0" i="0" u="none" strike="noStrike" dirty="0">
                          <a:solidFill>
                            <a:schemeClr val="tx1"/>
                          </a:solidFill>
                          <a:effectLst/>
                          <a:latin typeface="Calibri" panose="020F0502020204030204" pitchFamily="34" charset="0"/>
                        </a:rPr>
                        <a:t>(27,728)</a:t>
                      </a:r>
                    </a:p>
                  </a:txBody>
                  <a:tcPr marL="0" marR="0" marT="0" marB="0" anchor="b">
                    <a:solidFill>
                      <a:srgbClr val="00B050">
                        <a:alpha val="71000"/>
                      </a:srgbClr>
                    </a:solidFill>
                  </a:tcPr>
                </a:tc>
                <a:tc>
                  <a:txBody>
                    <a:bodyPr/>
                    <a:lstStyle/>
                    <a:p>
                      <a:pPr algn="r" fontAlgn="b"/>
                      <a:r>
                        <a:rPr lang="en-US" sz="1000" b="0" i="0" u="none" strike="noStrike">
                          <a:solidFill>
                            <a:schemeClr val="tx1"/>
                          </a:solidFill>
                          <a:effectLst/>
                          <a:latin typeface="Arial" panose="020B0604020202020204" pitchFamily="34" charset="0"/>
                        </a:rPr>
                        <a:t>(23,007)</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(17,915)</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(12,822)</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(7,730)</a:t>
                      </a:r>
                    </a:p>
                  </a:txBody>
                  <a:tcPr marL="0" marR="0" marT="0" marB="0" anchor="b">
                    <a:solidFill>
                      <a:srgbClr val="00B050">
                        <a:alpha val="71000"/>
                      </a:srgbClr>
                    </a:solidFill>
                  </a:tcPr>
                </a:tc>
                <a:tc>
                  <a:txBody>
                    <a:bodyPr/>
                    <a:lstStyle/>
                    <a:p>
                      <a:pPr algn="r" fontAlgn="b"/>
                      <a:r>
                        <a:rPr lang="en-US" sz="1000" b="0" i="0" u="none" strike="noStrike">
                          <a:solidFill>
                            <a:srgbClr val="000000"/>
                          </a:solidFill>
                          <a:effectLst/>
                          <a:latin typeface="Arial" panose="020B0604020202020204" pitchFamily="34" charset="0"/>
                        </a:rPr>
                        <a:t>(2,637)</a:t>
                      </a:r>
                    </a:p>
                  </a:txBody>
                  <a:tcPr marL="0" marR="0" marT="0" marB="0" anchor="b">
                    <a:solidFill>
                      <a:srgbClr val="00B050">
                        <a:alpha val="71000"/>
                      </a:srgbClr>
                    </a:solidFill>
                  </a:tcPr>
                </a:tc>
                <a:extLst>
                  <a:ext uri="{0D108BD9-81ED-4DB2-BD59-A6C34878D82A}">
                    <a16:rowId xmlns:a16="http://schemas.microsoft.com/office/drawing/2014/main" val="2634396945"/>
                  </a:ext>
                </a:extLst>
              </a:tr>
              <a:tr h="174054">
                <a:tc>
                  <a:txBody>
                    <a:bodyPr/>
                    <a:lstStyle/>
                    <a:p>
                      <a:pPr algn="l" fontAlgn="b"/>
                      <a:r>
                        <a:rPr lang="en-US" sz="1100" b="1" i="0" u="none" strike="noStrike">
                          <a:solidFill>
                            <a:srgbClr val="000000"/>
                          </a:solidFill>
                          <a:effectLst/>
                          <a:latin typeface="Calibri" panose="020F0502020204030204" pitchFamily="34" charset="0"/>
                        </a:rPr>
                        <a:t>Net cash flows from financing activities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(66,119)</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(52,953)</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(100,668)</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44,576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(78,558)</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(40,197)</a:t>
                      </a:r>
                    </a:p>
                  </a:txBody>
                  <a:tcPr marL="0" marR="0" marT="0" marB="0" anchor="b">
                    <a:solidFill>
                      <a:srgbClr val="00B050"/>
                    </a:solidFill>
                  </a:tcPr>
                </a:tc>
                <a:tc>
                  <a:txBody>
                    <a:bodyPr/>
                    <a:lstStyle/>
                    <a:p>
                      <a:pPr algn="r" fontAlgn="b"/>
                      <a:r>
                        <a:rPr lang="en-US" sz="1100" b="1" i="0" u="none" strike="noStrike" dirty="0">
                          <a:solidFill>
                            <a:schemeClr val="tx1"/>
                          </a:solidFill>
                          <a:effectLst/>
                          <a:latin typeface="Calibri" panose="020F0502020204030204" pitchFamily="34" charset="0"/>
                        </a:rPr>
                        <a:t>(108,863)</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(112,090)</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(112,155)</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(108,846)</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(112,395)</a:t>
                      </a:r>
                    </a:p>
                  </a:txBody>
                  <a:tcPr marL="0" marR="0" marT="0" marB="0" anchor="b">
                    <a:solidFill>
                      <a:srgbClr val="00B050"/>
                    </a:solidFill>
                  </a:tcPr>
                </a:tc>
                <a:extLst>
                  <a:ext uri="{0D108BD9-81ED-4DB2-BD59-A6C34878D82A}">
                    <a16:rowId xmlns:a16="http://schemas.microsoft.com/office/drawing/2014/main" val="1103656101"/>
                  </a:ext>
                </a:extLst>
              </a:tr>
              <a:tr h="174054">
                <a:tc>
                  <a:txBody>
                    <a:bodyPr/>
                    <a:lstStyle/>
                    <a:p>
                      <a:pPr algn="l" fontAlgn="b"/>
                      <a:r>
                        <a:rPr lang="en-US" sz="1100" b="1" i="0" u="none" strike="noStrike">
                          <a:solidFill>
                            <a:srgbClr val="000000"/>
                          </a:solidFill>
                          <a:effectLst/>
                          <a:latin typeface="Calibri" panose="020F0502020204030204" pitchFamily="34" charset="0"/>
                        </a:rPr>
                        <a:t>Net cash and cash equivalent</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(15,460)</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72,156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43,337 </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(76,865)</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(39,280)</a:t>
                      </a:r>
                    </a:p>
                  </a:txBody>
                  <a:tcPr marL="0" marR="0" marT="0" marB="0" anchor="b">
                    <a:solidFill>
                      <a:srgbClr val="00B050"/>
                    </a:solidFill>
                  </a:tcPr>
                </a:tc>
                <a:tc>
                  <a:txBody>
                    <a:bodyPr/>
                    <a:lstStyle/>
                    <a:p>
                      <a:pPr algn="r" fontAlgn="b"/>
                      <a:r>
                        <a:rPr lang="en-US" sz="1100" b="1" i="0" u="none" strike="noStrike">
                          <a:solidFill>
                            <a:schemeClr val="tx1"/>
                          </a:solidFill>
                          <a:effectLst/>
                          <a:latin typeface="Calibri" panose="020F0502020204030204" pitchFamily="34" charset="0"/>
                        </a:rPr>
                        <a:t>41,704 </a:t>
                      </a:r>
                    </a:p>
                  </a:txBody>
                  <a:tcPr marL="0" marR="0" marT="0" marB="0" anchor="b">
                    <a:solidFill>
                      <a:srgbClr val="00B050"/>
                    </a:solidFill>
                  </a:tcPr>
                </a:tc>
                <a:tc>
                  <a:txBody>
                    <a:bodyPr/>
                    <a:lstStyle/>
                    <a:p>
                      <a:pPr algn="r" fontAlgn="b"/>
                      <a:r>
                        <a:rPr lang="en-US" sz="1100" b="1" i="0" u="none" strike="noStrike" dirty="0">
                          <a:solidFill>
                            <a:schemeClr val="tx1"/>
                          </a:solidFill>
                          <a:effectLst/>
                          <a:latin typeface="Calibri" panose="020F0502020204030204" pitchFamily="34" charset="0"/>
                        </a:rPr>
                        <a:t>13,235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36,398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69,763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Calibri" panose="020F0502020204030204" pitchFamily="34" charset="0"/>
                        </a:rPr>
                        <a:t>117,692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Calibri" panose="020F0502020204030204" pitchFamily="34" charset="0"/>
                        </a:rPr>
                        <a:t>127,443 </a:t>
                      </a:r>
                    </a:p>
                  </a:txBody>
                  <a:tcPr marL="0" marR="0" marT="0" marB="0" anchor="b">
                    <a:solidFill>
                      <a:srgbClr val="00B050"/>
                    </a:solidFill>
                  </a:tcPr>
                </a:tc>
                <a:extLst>
                  <a:ext uri="{0D108BD9-81ED-4DB2-BD59-A6C34878D82A}">
                    <a16:rowId xmlns:a16="http://schemas.microsoft.com/office/drawing/2014/main" val="3501666967"/>
                  </a:ext>
                </a:extLst>
              </a:tr>
            </a:tbl>
          </a:graphicData>
        </a:graphic>
      </p:graphicFrame>
      <p:sp>
        <p:nvSpPr>
          <p:cNvPr id="8" name="Rectangle 7"/>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566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127919929"/>
              </p:ext>
            </p:extLst>
          </p:nvPr>
        </p:nvGraphicFramePr>
        <p:xfrm>
          <a:off x="265429" y="1137583"/>
          <a:ext cx="10443207" cy="5355185"/>
        </p:xfrm>
        <a:graphic>
          <a:graphicData uri="http://schemas.openxmlformats.org/drawingml/2006/table">
            <a:tbl>
              <a:tblPr>
                <a:tableStyleId>{5C22544A-7EE6-4342-B048-85BDC9FD1C3A}</a:tableStyleId>
              </a:tblPr>
              <a:tblGrid>
                <a:gridCol w="2924099">
                  <a:extLst>
                    <a:ext uri="{9D8B030D-6E8A-4147-A177-3AD203B41FA5}">
                      <a16:colId xmlns:a16="http://schemas.microsoft.com/office/drawing/2014/main" val="2373162845"/>
                    </a:ext>
                  </a:extLst>
                </a:gridCol>
                <a:gridCol w="556971">
                  <a:extLst>
                    <a:ext uri="{9D8B030D-6E8A-4147-A177-3AD203B41FA5}">
                      <a16:colId xmlns:a16="http://schemas.microsoft.com/office/drawing/2014/main" val="3960588275"/>
                    </a:ext>
                  </a:extLst>
                </a:gridCol>
                <a:gridCol w="556971">
                  <a:extLst>
                    <a:ext uri="{9D8B030D-6E8A-4147-A177-3AD203B41FA5}">
                      <a16:colId xmlns:a16="http://schemas.microsoft.com/office/drawing/2014/main" val="3407520804"/>
                    </a:ext>
                  </a:extLst>
                </a:gridCol>
                <a:gridCol w="556971">
                  <a:extLst>
                    <a:ext uri="{9D8B030D-6E8A-4147-A177-3AD203B41FA5}">
                      <a16:colId xmlns:a16="http://schemas.microsoft.com/office/drawing/2014/main" val="733239962"/>
                    </a:ext>
                  </a:extLst>
                </a:gridCol>
                <a:gridCol w="556971">
                  <a:extLst>
                    <a:ext uri="{9D8B030D-6E8A-4147-A177-3AD203B41FA5}">
                      <a16:colId xmlns:a16="http://schemas.microsoft.com/office/drawing/2014/main" val="931676584"/>
                    </a:ext>
                  </a:extLst>
                </a:gridCol>
                <a:gridCol w="661403">
                  <a:extLst>
                    <a:ext uri="{9D8B030D-6E8A-4147-A177-3AD203B41FA5}">
                      <a16:colId xmlns:a16="http://schemas.microsoft.com/office/drawing/2014/main" val="3589441102"/>
                    </a:ext>
                  </a:extLst>
                </a:gridCol>
                <a:gridCol w="661403">
                  <a:extLst>
                    <a:ext uri="{9D8B030D-6E8A-4147-A177-3AD203B41FA5}">
                      <a16:colId xmlns:a16="http://schemas.microsoft.com/office/drawing/2014/main" val="647360762"/>
                    </a:ext>
                  </a:extLst>
                </a:gridCol>
                <a:gridCol w="661403">
                  <a:extLst>
                    <a:ext uri="{9D8B030D-6E8A-4147-A177-3AD203B41FA5}">
                      <a16:colId xmlns:a16="http://schemas.microsoft.com/office/drawing/2014/main" val="2341471720"/>
                    </a:ext>
                  </a:extLst>
                </a:gridCol>
                <a:gridCol w="661403">
                  <a:extLst>
                    <a:ext uri="{9D8B030D-6E8A-4147-A177-3AD203B41FA5}">
                      <a16:colId xmlns:a16="http://schemas.microsoft.com/office/drawing/2014/main" val="2693146666"/>
                    </a:ext>
                  </a:extLst>
                </a:gridCol>
                <a:gridCol w="661403">
                  <a:extLst>
                    <a:ext uri="{9D8B030D-6E8A-4147-A177-3AD203B41FA5}">
                      <a16:colId xmlns:a16="http://schemas.microsoft.com/office/drawing/2014/main" val="923281618"/>
                    </a:ext>
                  </a:extLst>
                </a:gridCol>
                <a:gridCol w="661403">
                  <a:extLst>
                    <a:ext uri="{9D8B030D-6E8A-4147-A177-3AD203B41FA5}">
                      <a16:colId xmlns:a16="http://schemas.microsoft.com/office/drawing/2014/main" val="720018059"/>
                    </a:ext>
                  </a:extLst>
                </a:gridCol>
                <a:gridCol w="661403">
                  <a:extLst>
                    <a:ext uri="{9D8B030D-6E8A-4147-A177-3AD203B41FA5}">
                      <a16:colId xmlns:a16="http://schemas.microsoft.com/office/drawing/2014/main" val="2037527194"/>
                    </a:ext>
                  </a:extLst>
                </a:gridCol>
                <a:gridCol w="661403">
                  <a:extLst>
                    <a:ext uri="{9D8B030D-6E8A-4147-A177-3AD203B41FA5}">
                      <a16:colId xmlns:a16="http://schemas.microsoft.com/office/drawing/2014/main" val="223793181"/>
                    </a:ext>
                  </a:extLst>
                </a:gridCol>
              </a:tblGrid>
              <a:tr h="221088">
                <a:tc>
                  <a:txBody>
                    <a:bodyPr/>
                    <a:lstStyle/>
                    <a:p>
                      <a:pPr algn="ctr" fontAlgn="b"/>
                      <a:r>
                        <a:rPr lang="en-US" sz="1000" b="0" i="0" u="none" strike="noStrike">
                          <a:solidFill>
                            <a:srgbClr val="FFFFFF"/>
                          </a:solidFill>
                          <a:effectLst/>
                          <a:latin typeface="Arial" panose="020B0604020202020204" pitchFamily="34" charset="0"/>
                        </a:rPr>
                        <a:t>Discounted Cash Flow Valuation</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2016A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2017A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2018A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2019A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2020A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2021A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2022E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2023E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2024E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2025E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2026E</a:t>
                      </a:r>
                    </a:p>
                  </a:txBody>
                  <a:tcPr marL="0" marR="0" marT="0" marB="0" anchor="b">
                    <a:solidFill>
                      <a:schemeClr val="tx1"/>
                    </a:solidFill>
                  </a:tcPr>
                </a:tc>
                <a:extLst>
                  <a:ext uri="{0D108BD9-81ED-4DB2-BD59-A6C34878D82A}">
                    <a16:rowId xmlns:a16="http://schemas.microsoft.com/office/drawing/2014/main" val="2865123401"/>
                  </a:ext>
                </a:extLst>
              </a:tr>
              <a:tr h="192251">
                <a:tc>
                  <a:txBody>
                    <a:bodyPr/>
                    <a:lstStyle/>
                    <a:p>
                      <a:pPr algn="l" fontAlgn="b"/>
                      <a:r>
                        <a:rPr lang="en-US" sz="1100" b="0" i="0" u="none" strike="noStrike" dirty="0">
                          <a:solidFill>
                            <a:srgbClr val="000000"/>
                          </a:solidFill>
                          <a:effectLst/>
                          <a:latin typeface="Times New Roman" panose="02020603050405020304" pitchFamily="18" charset="0"/>
                        </a:rPr>
                        <a:t>EBIT</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(44,949)</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34,376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94,859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95,749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(11,418)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100,401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101,093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135,621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167,351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193,154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233,341 </a:t>
                      </a:r>
                    </a:p>
                  </a:txBody>
                  <a:tcPr marL="0" marR="0" marT="0" marB="0" anchor="b">
                    <a:solidFill>
                      <a:srgbClr val="00B050"/>
                    </a:solidFill>
                  </a:tcPr>
                </a:tc>
                <a:extLst>
                  <a:ext uri="{0D108BD9-81ED-4DB2-BD59-A6C34878D82A}">
                    <a16:rowId xmlns:a16="http://schemas.microsoft.com/office/drawing/2014/main" val="814266617"/>
                  </a:ext>
                </a:extLst>
              </a:tr>
              <a:tr h="192251">
                <a:tc>
                  <a:txBody>
                    <a:bodyPr/>
                    <a:lstStyle/>
                    <a:p>
                      <a:pPr algn="l" fontAlgn="b"/>
                      <a:r>
                        <a:rPr lang="en-US" sz="1100" b="0" i="0" u="none" strike="noStrike">
                          <a:solidFill>
                            <a:srgbClr val="000000"/>
                          </a:solidFill>
                          <a:effectLst/>
                          <a:latin typeface="Times New Roman" panose="02020603050405020304" pitchFamily="18" charset="0"/>
                        </a:rPr>
                        <a:t>Tax on EBIT</a:t>
                      </a:r>
                    </a:p>
                  </a:txBody>
                  <a:tcPr marL="0" marR="0" marT="0" marB="0" anchor="b">
                    <a:solidFill>
                      <a:srgbClr val="00B050"/>
                    </a:solidFill>
                  </a:tcPr>
                </a:tc>
                <a:tc>
                  <a:txBody>
                    <a:bodyPr/>
                    <a:lstStyle/>
                    <a:p>
                      <a:pPr algn="ctr" fontAlgn="b"/>
                      <a:r>
                        <a:rPr lang="en-US" sz="1100" b="0" i="0" u="none" strike="noStrike">
                          <a:solidFill>
                            <a:srgbClr val="0070C0"/>
                          </a:solidFill>
                          <a:effectLst/>
                          <a:latin typeface="Times New Roman" panose="02020603050405020304" pitchFamily="18" charset="0"/>
                        </a:rPr>
                        <a:t>30%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(13,485)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10,313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28,458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28,725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(3,425)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30,120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30,328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40,686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50,205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57,946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70,002 </a:t>
                      </a:r>
                    </a:p>
                  </a:txBody>
                  <a:tcPr marL="0" marR="0" marT="0" marB="0" anchor="b">
                    <a:solidFill>
                      <a:srgbClr val="00B050"/>
                    </a:solidFill>
                  </a:tcPr>
                </a:tc>
                <a:extLst>
                  <a:ext uri="{0D108BD9-81ED-4DB2-BD59-A6C34878D82A}">
                    <a16:rowId xmlns:a16="http://schemas.microsoft.com/office/drawing/2014/main" val="2532072992"/>
                  </a:ext>
                </a:extLst>
              </a:tr>
              <a:tr h="192251">
                <a:tc>
                  <a:txBody>
                    <a:bodyPr/>
                    <a:lstStyle/>
                    <a:p>
                      <a:pPr algn="l" fontAlgn="b"/>
                      <a:r>
                        <a:rPr lang="en-US" sz="1100" b="1" i="0" u="none" strike="noStrike">
                          <a:solidFill>
                            <a:srgbClr val="000000"/>
                          </a:solidFill>
                          <a:effectLst/>
                          <a:latin typeface="Times New Roman" panose="02020603050405020304" pitchFamily="18" charset="0"/>
                        </a:rPr>
                        <a:t>NOPAT</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(31,464)</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24,063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66,401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67,024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(7,993)</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70,281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70,765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94,935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117,145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135,208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163,339 </a:t>
                      </a:r>
                    </a:p>
                  </a:txBody>
                  <a:tcPr marL="0" marR="0" marT="0" marB="0" anchor="b">
                    <a:solidFill>
                      <a:srgbClr val="00B050"/>
                    </a:solidFill>
                  </a:tcPr>
                </a:tc>
                <a:extLst>
                  <a:ext uri="{0D108BD9-81ED-4DB2-BD59-A6C34878D82A}">
                    <a16:rowId xmlns:a16="http://schemas.microsoft.com/office/drawing/2014/main" val="3408362275"/>
                  </a:ext>
                </a:extLst>
              </a:tr>
              <a:tr h="192251">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2229010441"/>
                  </a:ext>
                </a:extLst>
              </a:tr>
              <a:tr h="192251">
                <a:tc>
                  <a:txBody>
                    <a:bodyPr/>
                    <a:lstStyle/>
                    <a:p>
                      <a:pPr algn="l" fontAlgn="b"/>
                      <a:r>
                        <a:rPr lang="en-US" sz="1100" b="0" i="0" u="none" strike="noStrike">
                          <a:solidFill>
                            <a:srgbClr val="000000"/>
                          </a:solidFill>
                          <a:effectLst/>
                          <a:latin typeface="Times New Roman" panose="02020603050405020304" pitchFamily="18" charset="0"/>
                        </a:rPr>
                        <a:t>Add back Depletion, depreciation and amortisation</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8,245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25,142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37,461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28,824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47,812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58,506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71,913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94,475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100,588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117,484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141,722 </a:t>
                      </a:r>
                    </a:p>
                  </a:txBody>
                  <a:tcPr marL="0" marR="0" marT="0" marB="0" anchor="b">
                    <a:solidFill>
                      <a:srgbClr val="00B050"/>
                    </a:solidFill>
                  </a:tcPr>
                </a:tc>
                <a:extLst>
                  <a:ext uri="{0D108BD9-81ED-4DB2-BD59-A6C34878D82A}">
                    <a16:rowId xmlns:a16="http://schemas.microsoft.com/office/drawing/2014/main" val="1485873112"/>
                  </a:ext>
                </a:extLst>
              </a:tr>
              <a:tr h="192251">
                <a:tc>
                  <a:txBody>
                    <a:bodyPr/>
                    <a:lstStyle/>
                    <a:p>
                      <a:pPr algn="l" fontAlgn="b"/>
                      <a:r>
                        <a:rPr lang="en-US" sz="1100" b="0" i="0" u="none" strike="noStrike">
                          <a:solidFill>
                            <a:srgbClr val="000000"/>
                          </a:solidFill>
                          <a:effectLst/>
                          <a:latin typeface="Times New Roman" panose="02020603050405020304" pitchFamily="18" charset="0"/>
                        </a:rPr>
                        <a:t>Add back Depreciation of right-of-use asset</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908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1,254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1,870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1,108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1,189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1,240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1,324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1,573 </a:t>
                      </a:r>
                    </a:p>
                  </a:txBody>
                  <a:tcPr marL="0" marR="0" marT="0" marB="0" anchor="b">
                    <a:solidFill>
                      <a:srgbClr val="00B050"/>
                    </a:solidFill>
                  </a:tcPr>
                </a:tc>
                <a:extLst>
                  <a:ext uri="{0D108BD9-81ED-4DB2-BD59-A6C34878D82A}">
                    <a16:rowId xmlns:a16="http://schemas.microsoft.com/office/drawing/2014/main" val="3092808724"/>
                  </a:ext>
                </a:extLst>
              </a:tr>
              <a:tr h="192251">
                <a:tc>
                  <a:txBody>
                    <a:bodyPr/>
                    <a:lstStyle/>
                    <a:p>
                      <a:pPr algn="l" fontAlgn="b"/>
                      <a:r>
                        <a:rPr lang="en-US" sz="1100" b="1" i="0" u="none" strike="noStrike">
                          <a:solidFill>
                            <a:srgbClr val="000000"/>
                          </a:solidFill>
                          <a:effectLst/>
                          <a:latin typeface="Times New Roman" panose="02020603050405020304" pitchFamily="18" charset="0"/>
                        </a:rPr>
                        <a:t>Gross Cash Flow</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(23,219)</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49,205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103,862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96,756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41,073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130,657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143,786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190,598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218,973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254,016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306,634 </a:t>
                      </a:r>
                    </a:p>
                  </a:txBody>
                  <a:tcPr marL="0" marR="0" marT="0" marB="0" anchor="b">
                    <a:solidFill>
                      <a:srgbClr val="00B050"/>
                    </a:solidFill>
                  </a:tcPr>
                </a:tc>
                <a:extLst>
                  <a:ext uri="{0D108BD9-81ED-4DB2-BD59-A6C34878D82A}">
                    <a16:rowId xmlns:a16="http://schemas.microsoft.com/office/drawing/2014/main" val="2634396945"/>
                  </a:ext>
                </a:extLst>
              </a:tr>
              <a:tr h="192251">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1103656101"/>
                  </a:ext>
                </a:extLst>
              </a:tr>
              <a:tr h="192251">
                <a:tc>
                  <a:txBody>
                    <a:bodyPr/>
                    <a:lstStyle/>
                    <a:p>
                      <a:pPr algn="l" fontAlgn="b"/>
                      <a:r>
                        <a:rPr lang="en-US" sz="1100" b="1" i="0" u="none" strike="noStrike">
                          <a:solidFill>
                            <a:srgbClr val="000000"/>
                          </a:solidFill>
                          <a:effectLst/>
                          <a:latin typeface="Times New Roman" panose="02020603050405020304" pitchFamily="18" charset="0"/>
                        </a:rPr>
                        <a:t>Changes in Working Capital</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3501666967"/>
                  </a:ext>
                </a:extLst>
              </a:tr>
              <a:tr h="192251">
                <a:tc>
                  <a:txBody>
                    <a:bodyPr/>
                    <a:lstStyle/>
                    <a:p>
                      <a:pPr algn="l" fontAlgn="b"/>
                      <a:r>
                        <a:rPr lang="en-US" sz="1100" b="0" i="0" u="none" strike="noStrike">
                          <a:solidFill>
                            <a:srgbClr val="000000"/>
                          </a:solidFill>
                          <a:effectLst/>
                          <a:latin typeface="Times New Roman" panose="02020603050405020304" pitchFamily="18" charset="0"/>
                        </a:rPr>
                        <a:t>Inventories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1,712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(802)</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5,541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(2,393)</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(2,541)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(16,461)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(8,003)</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(7,567)</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(7,033)</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(15,946)</a:t>
                      </a:r>
                    </a:p>
                  </a:txBody>
                  <a:tcPr marL="0" marR="0" marT="0" marB="0" anchor="b">
                    <a:solidFill>
                      <a:srgbClr val="00B050"/>
                    </a:solidFill>
                  </a:tcPr>
                </a:tc>
                <a:extLst>
                  <a:ext uri="{0D108BD9-81ED-4DB2-BD59-A6C34878D82A}">
                    <a16:rowId xmlns:a16="http://schemas.microsoft.com/office/drawing/2014/main" val="1634253463"/>
                  </a:ext>
                </a:extLst>
              </a:tr>
              <a:tr h="370332">
                <a:tc>
                  <a:txBody>
                    <a:bodyPr/>
                    <a:lstStyle/>
                    <a:p>
                      <a:pPr algn="l" fontAlgn="b"/>
                      <a:r>
                        <a:rPr lang="en-US" sz="1100" b="0" i="0" u="none" strike="noStrike">
                          <a:solidFill>
                            <a:srgbClr val="000000"/>
                          </a:solidFill>
                          <a:effectLst/>
                          <a:latin typeface="Times New Roman" panose="02020603050405020304" pitchFamily="18" charset="0"/>
                        </a:rPr>
                        <a:t>Trade receivbles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24,256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62,630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(90,214)</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26,759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(6,581)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(26,407)</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(22,040)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(19,068)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(24,208)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(36,499)</a:t>
                      </a:r>
                    </a:p>
                  </a:txBody>
                  <a:tcPr marL="0" marR="0" marT="0" marB="0" anchor="b">
                    <a:solidFill>
                      <a:srgbClr val="00B050"/>
                    </a:solidFill>
                  </a:tcPr>
                </a:tc>
                <a:extLst>
                  <a:ext uri="{0D108BD9-81ED-4DB2-BD59-A6C34878D82A}">
                    <a16:rowId xmlns:a16="http://schemas.microsoft.com/office/drawing/2014/main" val="3782160442"/>
                  </a:ext>
                </a:extLst>
              </a:tr>
              <a:tr h="192251">
                <a:tc>
                  <a:txBody>
                    <a:bodyPr/>
                    <a:lstStyle/>
                    <a:p>
                      <a:pPr algn="l" fontAlgn="b"/>
                      <a:r>
                        <a:rPr lang="en-US" sz="1100" b="0" i="0" u="none" strike="noStrike">
                          <a:solidFill>
                            <a:srgbClr val="000000"/>
                          </a:solidFill>
                          <a:effectLst/>
                          <a:latin typeface="Times New Roman" panose="02020603050405020304" pitchFamily="18" charset="0"/>
                        </a:rPr>
                        <a:t>other receivables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(9,600)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(17,348)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25,903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(1,919)</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extLst>
                  <a:ext uri="{0D108BD9-81ED-4DB2-BD59-A6C34878D82A}">
                    <a16:rowId xmlns:a16="http://schemas.microsoft.com/office/drawing/2014/main" val="1257691717"/>
                  </a:ext>
                </a:extLst>
              </a:tr>
              <a:tr h="192251">
                <a:tc>
                  <a:txBody>
                    <a:bodyPr/>
                    <a:lstStyle/>
                    <a:p>
                      <a:pPr algn="l" fontAlgn="b"/>
                      <a:r>
                        <a:rPr lang="en-US" sz="1100" b="0" i="0" u="none" strike="noStrike">
                          <a:solidFill>
                            <a:srgbClr val="000000"/>
                          </a:solidFill>
                          <a:effectLst/>
                          <a:latin typeface="Times New Roman" panose="02020603050405020304" pitchFamily="18" charset="0"/>
                        </a:rPr>
                        <a:t>Trade paybles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45,793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(113,486)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19,904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19,374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(1,744)</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18,826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8,424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2,071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15,670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16,802 </a:t>
                      </a:r>
                    </a:p>
                  </a:txBody>
                  <a:tcPr marL="0" marR="0" marT="0" marB="0" anchor="b">
                    <a:solidFill>
                      <a:srgbClr val="00B050"/>
                    </a:solidFill>
                  </a:tcPr>
                </a:tc>
                <a:extLst>
                  <a:ext uri="{0D108BD9-81ED-4DB2-BD59-A6C34878D82A}">
                    <a16:rowId xmlns:a16="http://schemas.microsoft.com/office/drawing/2014/main" val="1804593270"/>
                  </a:ext>
                </a:extLst>
              </a:tr>
              <a:tr h="192251">
                <a:tc>
                  <a:txBody>
                    <a:bodyPr/>
                    <a:lstStyle/>
                    <a:p>
                      <a:pPr algn="l" fontAlgn="b"/>
                      <a:r>
                        <a:rPr lang="en-US" sz="1100" b="0" i="0" u="none" strike="noStrike" dirty="0">
                          <a:solidFill>
                            <a:srgbClr val="000000"/>
                          </a:solidFill>
                          <a:effectLst/>
                          <a:latin typeface="Times New Roman" panose="02020603050405020304" pitchFamily="18" charset="0"/>
                        </a:rPr>
                        <a:t>Other payables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75,287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36,661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(32,831)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22,480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56,408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16,334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19,017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39,583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38,537 </a:t>
                      </a:r>
                    </a:p>
                  </a:txBody>
                  <a:tcPr marL="0" marR="0" marT="0" marB="0" anchor="b">
                    <a:solidFill>
                      <a:srgbClr val="00B050"/>
                    </a:solidFill>
                  </a:tcPr>
                </a:tc>
                <a:extLst>
                  <a:ext uri="{0D108BD9-81ED-4DB2-BD59-A6C34878D82A}">
                    <a16:rowId xmlns:a16="http://schemas.microsoft.com/office/drawing/2014/main" val="3349291197"/>
                  </a:ext>
                </a:extLst>
              </a:tr>
              <a:tr h="192251">
                <a:tc>
                  <a:txBody>
                    <a:bodyPr/>
                    <a:lstStyle/>
                    <a:p>
                      <a:pPr algn="l" fontAlgn="b"/>
                      <a:r>
                        <a:rPr lang="en-US" sz="1100" b="0" i="0" u="none" strike="noStrike">
                          <a:solidFill>
                            <a:srgbClr val="000000"/>
                          </a:solidFill>
                          <a:effectLst/>
                          <a:latin typeface="Times New Roman" panose="02020603050405020304" pitchFamily="18" charset="0"/>
                        </a:rPr>
                        <a:t>Contract assets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(4,326)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(2,201)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4,184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664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(345)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(1,420)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300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(626)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(953)</a:t>
                      </a:r>
                    </a:p>
                  </a:txBody>
                  <a:tcPr marL="0" marR="0" marT="0" marB="0" anchor="b">
                    <a:solidFill>
                      <a:srgbClr val="00B050"/>
                    </a:solidFill>
                  </a:tcPr>
                </a:tc>
                <a:extLst>
                  <a:ext uri="{0D108BD9-81ED-4DB2-BD59-A6C34878D82A}">
                    <a16:rowId xmlns:a16="http://schemas.microsoft.com/office/drawing/2014/main" val="1771292519"/>
                  </a:ext>
                </a:extLst>
              </a:tr>
              <a:tr h="370332">
                <a:tc>
                  <a:txBody>
                    <a:bodyPr/>
                    <a:lstStyle/>
                    <a:p>
                      <a:pPr algn="l" fontAlgn="b"/>
                      <a:r>
                        <a:rPr lang="en-US" sz="1100" b="0" i="0" u="none" strike="noStrike">
                          <a:solidFill>
                            <a:srgbClr val="000000"/>
                          </a:solidFill>
                          <a:effectLst/>
                          <a:latin typeface="Times New Roman" panose="02020603050405020304" pitchFamily="18" charset="0"/>
                        </a:rPr>
                        <a:t>Contract liabilities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5,005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(1,406)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(3,599)</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9,918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1,598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(11,516)</a:t>
                      </a:r>
                    </a:p>
                  </a:txBody>
                  <a:tcPr marL="0" marR="0" marT="0" marB="0" anchor="b">
                    <a:solidFill>
                      <a:srgbClr val="00B050"/>
                    </a:solidFill>
                  </a:tcPr>
                </a:tc>
                <a:extLst>
                  <a:ext uri="{0D108BD9-81ED-4DB2-BD59-A6C34878D82A}">
                    <a16:rowId xmlns:a16="http://schemas.microsoft.com/office/drawing/2014/main" val="1133103303"/>
                  </a:ext>
                </a:extLst>
              </a:tr>
              <a:tr h="192251">
                <a:tc>
                  <a:txBody>
                    <a:bodyPr/>
                    <a:lstStyle/>
                    <a:p>
                      <a:pPr algn="l" fontAlgn="b"/>
                      <a:r>
                        <a:rPr lang="en-US" sz="1100" b="0" i="0" u="none" strike="noStrike">
                          <a:solidFill>
                            <a:srgbClr val="000000"/>
                          </a:solidFill>
                          <a:effectLst/>
                          <a:latin typeface="Times New Roman" panose="02020603050405020304" pitchFamily="18" charset="0"/>
                        </a:rPr>
                        <a:t>Current income tax liabilities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689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(1,264)</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5,679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2,582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10,833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12,754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13,518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19,121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30,993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32,722 </a:t>
                      </a:r>
                    </a:p>
                  </a:txBody>
                  <a:tcPr marL="0" marR="0" marT="0" marB="0" anchor="b">
                    <a:solidFill>
                      <a:srgbClr val="00B050"/>
                    </a:solidFill>
                  </a:tcPr>
                </a:tc>
                <a:extLst>
                  <a:ext uri="{0D108BD9-81ED-4DB2-BD59-A6C34878D82A}">
                    <a16:rowId xmlns:a16="http://schemas.microsoft.com/office/drawing/2014/main" val="1099488614"/>
                  </a:ext>
                </a:extLst>
              </a:tr>
              <a:tr h="192251">
                <a:tc>
                  <a:txBody>
                    <a:bodyPr/>
                    <a:lstStyle/>
                    <a:p>
                      <a:pPr algn="l" fontAlgn="b"/>
                      <a:r>
                        <a:rPr lang="en-US" sz="1100" b="1" i="0" u="none" strike="noStrike">
                          <a:solidFill>
                            <a:srgbClr val="000000"/>
                          </a:solidFill>
                          <a:effectLst/>
                          <a:latin typeface="Times New Roman" panose="02020603050405020304" pitchFamily="18" charset="0"/>
                        </a:rPr>
                        <a:t>Cash flow after working capital</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(23,219)</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121,655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112,301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59,783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83,245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148,250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188,561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197,412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242,764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309,995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329,781 </a:t>
                      </a:r>
                    </a:p>
                  </a:txBody>
                  <a:tcPr marL="0" marR="0" marT="0" marB="0" anchor="b">
                    <a:solidFill>
                      <a:srgbClr val="00B050"/>
                    </a:solidFill>
                  </a:tcPr>
                </a:tc>
                <a:extLst>
                  <a:ext uri="{0D108BD9-81ED-4DB2-BD59-A6C34878D82A}">
                    <a16:rowId xmlns:a16="http://schemas.microsoft.com/office/drawing/2014/main" val="2574794920"/>
                  </a:ext>
                </a:extLst>
              </a:tr>
              <a:tr h="370332">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3243625049"/>
                  </a:ext>
                </a:extLst>
              </a:tr>
              <a:tr h="192251">
                <a:tc>
                  <a:txBody>
                    <a:bodyPr/>
                    <a:lstStyle/>
                    <a:p>
                      <a:pPr algn="l" fontAlgn="b"/>
                      <a:r>
                        <a:rPr lang="en-US" sz="1100" b="0" i="0" u="none" strike="noStrike">
                          <a:solidFill>
                            <a:srgbClr val="000000"/>
                          </a:solidFill>
                          <a:effectLst/>
                          <a:latin typeface="Times New Roman" panose="02020603050405020304" pitchFamily="18" charset="0"/>
                        </a:rPr>
                        <a:t>CAPEX</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(15,805)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(4,818)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(17,159)</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(35,091)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(52,090)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(54,618)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(76,679)</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(74,836)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(93,157)</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(108,522)</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(124,582)</a:t>
                      </a:r>
                    </a:p>
                  </a:txBody>
                  <a:tcPr marL="0" marR="0" marT="0" marB="0" anchor="b">
                    <a:solidFill>
                      <a:srgbClr val="00B050"/>
                    </a:solidFill>
                  </a:tcPr>
                </a:tc>
                <a:extLst>
                  <a:ext uri="{0D108BD9-81ED-4DB2-BD59-A6C34878D82A}">
                    <a16:rowId xmlns:a16="http://schemas.microsoft.com/office/drawing/2014/main" val="1669371849"/>
                  </a:ext>
                </a:extLst>
              </a:tr>
              <a:tr h="192251">
                <a:tc>
                  <a:txBody>
                    <a:bodyPr/>
                    <a:lstStyle/>
                    <a:p>
                      <a:pPr algn="l" fontAlgn="b"/>
                      <a:r>
                        <a:rPr lang="en-US" sz="1100" b="0" i="0" u="none" strike="noStrike">
                          <a:solidFill>
                            <a:srgbClr val="000000"/>
                          </a:solidFill>
                          <a:effectLst/>
                          <a:latin typeface="Times New Roman" panose="02020603050405020304" pitchFamily="18" charset="0"/>
                        </a:rPr>
                        <a:t>Other PPE</a:t>
                      </a: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(992)</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(441)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(705)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(3,203)</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(1,872)</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(13,415)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(18,471)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(13,206)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(9,918)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(11,516)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(13,682)</a:t>
                      </a:r>
                    </a:p>
                  </a:txBody>
                  <a:tcPr marL="0" marR="0" marT="0" marB="0" anchor="b">
                    <a:solidFill>
                      <a:srgbClr val="00B050"/>
                    </a:solidFill>
                  </a:tcPr>
                </a:tc>
                <a:extLst>
                  <a:ext uri="{0D108BD9-81ED-4DB2-BD59-A6C34878D82A}">
                    <a16:rowId xmlns:a16="http://schemas.microsoft.com/office/drawing/2014/main" val="4258203668"/>
                  </a:ext>
                </a:extLst>
              </a:tr>
              <a:tr h="192251">
                <a:tc>
                  <a:txBody>
                    <a:bodyPr/>
                    <a:lstStyle/>
                    <a:p>
                      <a:pPr algn="l" fontAlgn="b"/>
                      <a:r>
                        <a:rPr lang="en-US" sz="1100" b="0" i="0" u="none" strike="noStrike">
                          <a:solidFill>
                            <a:srgbClr val="000000"/>
                          </a:solidFill>
                          <a:effectLst/>
                          <a:latin typeface="Times New Roman" panose="02020603050405020304" pitchFamily="18" charset="0"/>
                        </a:rPr>
                        <a:t>Intangible Assets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(9,070)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extLst>
                  <a:ext uri="{0D108BD9-81ED-4DB2-BD59-A6C34878D82A}">
                    <a16:rowId xmlns:a16="http://schemas.microsoft.com/office/drawing/2014/main" val="1140592107"/>
                  </a:ext>
                </a:extLst>
              </a:tr>
              <a:tr h="185166">
                <a:tc>
                  <a:txBody>
                    <a:bodyPr/>
                    <a:lstStyle/>
                    <a:p>
                      <a:pPr algn="l" fontAlgn="b"/>
                      <a:r>
                        <a:rPr lang="en-US" sz="1100" b="0" i="0" u="none" strike="noStrike">
                          <a:solidFill>
                            <a:srgbClr val="000000"/>
                          </a:solidFill>
                          <a:effectLst/>
                          <a:latin typeface="Times New Roman" panose="02020603050405020304" pitchFamily="18" charset="0"/>
                        </a:rPr>
                        <a:t>Right of Use Assets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(4,026)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915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283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205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45 </a:t>
                      </a:r>
                    </a:p>
                  </a:txBody>
                  <a:tcPr marL="0" marR="0" marT="0" marB="0" anchor="b">
                    <a:solidFill>
                      <a:srgbClr val="00B050"/>
                    </a:solidFill>
                  </a:tcPr>
                </a:tc>
                <a:tc>
                  <a:txBody>
                    <a:bodyPr/>
                    <a:lstStyle/>
                    <a:p>
                      <a:pPr algn="r" fontAlgn="b"/>
                      <a:r>
                        <a:rPr lang="en-US" sz="1100" b="0" i="0" u="none" strike="noStrike" dirty="0">
                          <a:solidFill>
                            <a:srgbClr val="000000"/>
                          </a:solidFill>
                          <a:effectLst/>
                          <a:latin typeface="Times New Roman" panose="02020603050405020304" pitchFamily="18" charset="0"/>
                        </a:rPr>
                        <a:t>2,347 </a:t>
                      </a:r>
                    </a:p>
                  </a:txBody>
                  <a:tcPr marL="0" marR="0" marT="0" marB="0" anchor="b">
                    <a:solidFill>
                      <a:srgbClr val="00B050"/>
                    </a:solidFill>
                  </a:tcPr>
                </a:tc>
                <a:extLst>
                  <a:ext uri="{0D108BD9-81ED-4DB2-BD59-A6C34878D82A}">
                    <a16:rowId xmlns:a16="http://schemas.microsoft.com/office/drawing/2014/main" val="437331592"/>
                  </a:ext>
                </a:extLst>
              </a:tr>
              <a:tr h="185166">
                <a:tc>
                  <a:txBody>
                    <a:bodyPr/>
                    <a:lstStyle/>
                    <a:p>
                      <a:pPr algn="l" fontAlgn="b"/>
                      <a:r>
                        <a:rPr lang="en-US" sz="1100" b="0" i="0" u="none" strike="noStrike">
                          <a:solidFill>
                            <a:srgbClr val="000000"/>
                          </a:solidFill>
                          <a:effectLst/>
                          <a:latin typeface="Times New Roman" panose="02020603050405020304" pitchFamily="18" charset="0"/>
                        </a:rPr>
                        <a:t>Payments for other financing charges*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(1,809)</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(2,696)</a:t>
                      </a:r>
                    </a:p>
                  </a:txBody>
                  <a:tcPr marL="0" marR="0" marT="0" marB="0" anchor="b">
                    <a:solidFill>
                      <a:srgbClr val="00B050"/>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solidFill>
                  </a:tcPr>
                </a:tc>
                <a:tc>
                  <a:txBody>
                    <a:bodyPr/>
                    <a:lstStyle/>
                    <a:p>
                      <a:pPr algn="r" fontAlgn="b"/>
                      <a:r>
                        <a:rPr lang="en-US" sz="1100" b="0" i="0" u="none" strike="noStrike" dirty="0">
                          <a:solidFill>
                            <a:schemeClr val="tx1"/>
                          </a:solidFill>
                          <a:effectLst/>
                          <a:latin typeface="Calibri" panose="020F0502020204030204" pitchFamily="34" charset="0"/>
                        </a:rPr>
                        <a:t>(8,154)</a:t>
                      </a:r>
                    </a:p>
                  </a:txBody>
                  <a:tcPr marL="0" marR="0" marT="0" marB="0" anchor="b">
                    <a:solidFill>
                      <a:srgbClr val="00B050"/>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solidFill>
                  </a:tcPr>
                </a:tc>
                <a:extLst>
                  <a:ext uri="{0D108BD9-81ED-4DB2-BD59-A6C34878D82A}">
                    <a16:rowId xmlns:a16="http://schemas.microsoft.com/office/drawing/2014/main" val="4153136806"/>
                  </a:ext>
                </a:extLst>
              </a:tr>
            </a:tbl>
          </a:graphicData>
        </a:graphic>
      </p:graphicFrame>
      <p:sp>
        <p:nvSpPr>
          <p:cNvPr id="8" name="Rectangle 7"/>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840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127919929"/>
              </p:ext>
            </p:extLst>
          </p:nvPr>
        </p:nvGraphicFramePr>
        <p:xfrm>
          <a:off x="265429" y="1137583"/>
          <a:ext cx="10443207" cy="5355185"/>
        </p:xfrm>
        <a:graphic>
          <a:graphicData uri="http://schemas.openxmlformats.org/drawingml/2006/table">
            <a:tbl>
              <a:tblPr>
                <a:tableStyleId>{5C22544A-7EE6-4342-B048-85BDC9FD1C3A}</a:tableStyleId>
              </a:tblPr>
              <a:tblGrid>
                <a:gridCol w="2924099">
                  <a:extLst>
                    <a:ext uri="{9D8B030D-6E8A-4147-A177-3AD203B41FA5}">
                      <a16:colId xmlns:a16="http://schemas.microsoft.com/office/drawing/2014/main" val="2373162845"/>
                    </a:ext>
                  </a:extLst>
                </a:gridCol>
                <a:gridCol w="556971">
                  <a:extLst>
                    <a:ext uri="{9D8B030D-6E8A-4147-A177-3AD203B41FA5}">
                      <a16:colId xmlns:a16="http://schemas.microsoft.com/office/drawing/2014/main" val="3960588275"/>
                    </a:ext>
                  </a:extLst>
                </a:gridCol>
                <a:gridCol w="556971">
                  <a:extLst>
                    <a:ext uri="{9D8B030D-6E8A-4147-A177-3AD203B41FA5}">
                      <a16:colId xmlns:a16="http://schemas.microsoft.com/office/drawing/2014/main" val="3407520804"/>
                    </a:ext>
                  </a:extLst>
                </a:gridCol>
                <a:gridCol w="556971">
                  <a:extLst>
                    <a:ext uri="{9D8B030D-6E8A-4147-A177-3AD203B41FA5}">
                      <a16:colId xmlns:a16="http://schemas.microsoft.com/office/drawing/2014/main" val="733239962"/>
                    </a:ext>
                  </a:extLst>
                </a:gridCol>
                <a:gridCol w="556971">
                  <a:extLst>
                    <a:ext uri="{9D8B030D-6E8A-4147-A177-3AD203B41FA5}">
                      <a16:colId xmlns:a16="http://schemas.microsoft.com/office/drawing/2014/main" val="931676584"/>
                    </a:ext>
                  </a:extLst>
                </a:gridCol>
                <a:gridCol w="661403">
                  <a:extLst>
                    <a:ext uri="{9D8B030D-6E8A-4147-A177-3AD203B41FA5}">
                      <a16:colId xmlns:a16="http://schemas.microsoft.com/office/drawing/2014/main" val="3589441102"/>
                    </a:ext>
                  </a:extLst>
                </a:gridCol>
                <a:gridCol w="661403">
                  <a:extLst>
                    <a:ext uri="{9D8B030D-6E8A-4147-A177-3AD203B41FA5}">
                      <a16:colId xmlns:a16="http://schemas.microsoft.com/office/drawing/2014/main" val="647360762"/>
                    </a:ext>
                  </a:extLst>
                </a:gridCol>
                <a:gridCol w="661403">
                  <a:extLst>
                    <a:ext uri="{9D8B030D-6E8A-4147-A177-3AD203B41FA5}">
                      <a16:colId xmlns:a16="http://schemas.microsoft.com/office/drawing/2014/main" val="2341471720"/>
                    </a:ext>
                  </a:extLst>
                </a:gridCol>
                <a:gridCol w="661403">
                  <a:extLst>
                    <a:ext uri="{9D8B030D-6E8A-4147-A177-3AD203B41FA5}">
                      <a16:colId xmlns:a16="http://schemas.microsoft.com/office/drawing/2014/main" val="2693146666"/>
                    </a:ext>
                  </a:extLst>
                </a:gridCol>
                <a:gridCol w="661403">
                  <a:extLst>
                    <a:ext uri="{9D8B030D-6E8A-4147-A177-3AD203B41FA5}">
                      <a16:colId xmlns:a16="http://schemas.microsoft.com/office/drawing/2014/main" val="923281618"/>
                    </a:ext>
                  </a:extLst>
                </a:gridCol>
                <a:gridCol w="661403">
                  <a:extLst>
                    <a:ext uri="{9D8B030D-6E8A-4147-A177-3AD203B41FA5}">
                      <a16:colId xmlns:a16="http://schemas.microsoft.com/office/drawing/2014/main" val="720018059"/>
                    </a:ext>
                  </a:extLst>
                </a:gridCol>
                <a:gridCol w="661403">
                  <a:extLst>
                    <a:ext uri="{9D8B030D-6E8A-4147-A177-3AD203B41FA5}">
                      <a16:colId xmlns:a16="http://schemas.microsoft.com/office/drawing/2014/main" val="2037527194"/>
                    </a:ext>
                  </a:extLst>
                </a:gridCol>
                <a:gridCol w="661403">
                  <a:extLst>
                    <a:ext uri="{9D8B030D-6E8A-4147-A177-3AD203B41FA5}">
                      <a16:colId xmlns:a16="http://schemas.microsoft.com/office/drawing/2014/main" val="223793181"/>
                    </a:ext>
                  </a:extLst>
                </a:gridCol>
              </a:tblGrid>
              <a:tr h="221088">
                <a:tc>
                  <a:txBody>
                    <a:bodyPr/>
                    <a:lstStyle/>
                    <a:p>
                      <a:pPr algn="ctr" fontAlgn="b"/>
                      <a:r>
                        <a:rPr lang="en-US" sz="1000" b="0" i="0" u="none" strike="noStrike">
                          <a:solidFill>
                            <a:srgbClr val="FFFFFF"/>
                          </a:solidFill>
                          <a:effectLst/>
                          <a:latin typeface="Arial" panose="020B0604020202020204" pitchFamily="34" charset="0"/>
                        </a:rPr>
                        <a:t>Discounted Cash Flow Valuation</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2016A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2017A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2018A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2019A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2020A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2021A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2022E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2023E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2024E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2025E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2026E</a:t>
                      </a:r>
                    </a:p>
                  </a:txBody>
                  <a:tcPr marL="0" marR="0" marT="0" marB="0" anchor="b">
                    <a:solidFill>
                      <a:schemeClr val="tx1"/>
                    </a:solidFill>
                  </a:tcPr>
                </a:tc>
                <a:extLst>
                  <a:ext uri="{0D108BD9-81ED-4DB2-BD59-A6C34878D82A}">
                    <a16:rowId xmlns:a16="http://schemas.microsoft.com/office/drawing/2014/main" val="2865123401"/>
                  </a:ext>
                </a:extLst>
              </a:tr>
              <a:tr h="192251">
                <a:tc>
                  <a:txBody>
                    <a:bodyPr/>
                    <a:lstStyle/>
                    <a:p>
                      <a:pPr algn="l" fontAlgn="b"/>
                      <a:r>
                        <a:rPr lang="en-US" sz="1100" b="0" i="0" u="none" strike="noStrike" dirty="0">
                          <a:solidFill>
                            <a:srgbClr val="000000"/>
                          </a:solidFill>
                          <a:effectLst/>
                          <a:latin typeface="Times New Roman" panose="02020603050405020304" pitchFamily="18" charset="0"/>
                        </a:rPr>
                        <a:t>EBIT</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(44,949)</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34,376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94,859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95,749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(11,418)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100,401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101,093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135,621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167,351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193,154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233,341 </a:t>
                      </a:r>
                    </a:p>
                  </a:txBody>
                  <a:tcPr marL="0" marR="0" marT="0" marB="0" anchor="b">
                    <a:solidFill>
                      <a:srgbClr val="00B050"/>
                    </a:solidFill>
                  </a:tcPr>
                </a:tc>
                <a:extLst>
                  <a:ext uri="{0D108BD9-81ED-4DB2-BD59-A6C34878D82A}">
                    <a16:rowId xmlns:a16="http://schemas.microsoft.com/office/drawing/2014/main" val="814266617"/>
                  </a:ext>
                </a:extLst>
              </a:tr>
              <a:tr h="192251">
                <a:tc>
                  <a:txBody>
                    <a:bodyPr/>
                    <a:lstStyle/>
                    <a:p>
                      <a:pPr algn="l" fontAlgn="b"/>
                      <a:r>
                        <a:rPr lang="en-US" sz="1100" b="0" i="0" u="none" strike="noStrike">
                          <a:solidFill>
                            <a:srgbClr val="000000"/>
                          </a:solidFill>
                          <a:effectLst/>
                          <a:latin typeface="Times New Roman" panose="02020603050405020304" pitchFamily="18" charset="0"/>
                        </a:rPr>
                        <a:t>Tax on EBIT</a:t>
                      </a:r>
                    </a:p>
                  </a:txBody>
                  <a:tcPr marL="0" marR="0" marT="0" marB="0" anchor="b">
                    <a:solidFill>
                      <a:srgbClr val="00B050"/>
                    </a:solidFill>
                  </a:tcPr>
                </a:tc>
                <a:tc>
                  <a:txBody>
                    <a:bodyPr/>
                    <a:lstStyle/>
                    <a:p>
                      <a:pPr algn="ctr" fontAlgn="b"/>
                      <a:r>
                        <a:rPr lang="en-US" sz="1100" b="0" i="0" u="none" strike="noStrike">
                          <a:solidFill>
                            <a:srgbClr val="0070C0"/>
                          </a:solidFill>
                          <a:effectLst/>
                          <a:latin typeface="Times New Roman" panose="02020603050405020304" pitchFamily="18" charset="0"/>
                        </a:rPr>
                        <a:t>30%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(13,485)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10,313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28,458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28,725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(3,425)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30,120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30,328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40,686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50,205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57,946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70,002 </a:t>
                      </a:r>
                    </a:p>
                  </a:txBody>
                  <a:tcPr marL="0" marR="0" marT="0" marB="0" anchor="b">
                    <a:solidFill>
                      <a:srgbClr val="00B050"/>
                    </a:solidFill>
                  </a:tcPr>
                </a:tc>
                <a:extLst>
                  <a:ext uri="{0D108BD9-81ED-4DB2-BD59-A6C34878D82A}">
                    <a16:rowId xmlns:a16="http://schemas.microsoft.com/office/drawing/2014/main" val="2532072992"/>
                  </a:ext>
                </a:extLst>
              </a:tr>
              <a:tr h="192251">
                <a:tc>
                  <a:txBody>
                    <a:bodyPr/>
                    <a:lstStyle/>
                    <a:p>
                      <a:pPr algn="l" fontAlgn="b"/>
                      <a:r>
                        <a:rPr lang="en-US" sz="1100" b="1" i="0" u="none" strike="noStrike">
                          <a:solidFill>
                            <a:srgbClr val="000000"/>
                          </a:solidFill>
                          <a:effectLst/>
                          <a:latin typeface="Times New Roman" panose="02020603050405020304" pitchFamily="18" charset="0"/>
                        </a:rPr>
                        <a:t>NOPAT</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(31,464)</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24,063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66,401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67,024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(7,993)</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70,281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70,765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94,935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117,145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135,208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163,339 </a:t>
                      </a:r>
                    </a:p>
                  </a:txBody>
                  <a:tcPr marL="0" marR="0" marT="0" marB="0" anchor="b">
                    <a:solidFill>
                      <a:srgbClr val="00B050"/>
                    </a:solidFill>
                  </a:tcPr>
                </a:tc>
                <a:extLst>
                  <a:ext uri="{0D108BD9-81ED-4DB2-BD59-A6C34878D82A}">
                    <a16:rowId xmlns:a16="http://schemas.microsoft.com/office/drawing/2014/main" val="3408362275"/>
                  </a:ext>
                </a:extLst>
              </a:tr>
              <a:tr h="192251">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2229010441"/>
                  </a:ext>
                </a:extLst>
              </a:tr>
              <a:tr h="192251">
                <a:tc>
                  <a:txBody>
                    <a:bodyPr/>
                    <a:lstStyle/>
                    <a:p>
                      <a:pPr algn="l" fontAlgn="b"/>
                      <a:r>
                        <a:rPr lang="en-US" sz="1100" b="0" i="0" u="none" strike="noStrike">
                          <a:solidFill>
                            <a:srgbClr val="000000"/>
                          </a:solidFill>
                          <a:effectLst/>
                          <a:latin typeface="Times New Roman" panose="02020603050405020304" pitchFamily="18" charset="0"/>
                        </a:rPr>
                        <a:t>Add back Depletion, depreciation and amortisation</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8,245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25,142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37,461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28,824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47,812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58,506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71,913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94,475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100,588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117,484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141,722 </a:t>
                      </a:r>
                    </a:p>
                  </a:txBody>
                  <a:tcPr marL="0" marR="0" marT="0" marB="0" anchor="b">
                    <a:solidFill>
                      <a:srgbClr val="00B050"/>
                    </a:solidFill>
                  </a:tcPr>
                </a:tc>
                <a:extLst>
                  <a:ext uri="{0D108BD9-81ED-4DB2-BD59-A6C34878D82A}">
                    <a16:rowId xmlns:a16="http://schemas.microsoft.com/office/drawing/2014/main" val="1485873112"/>
                  </a:ext>
                </a:extLst>
              </a:tr>
              <a:tr h="192251">
                <a:tc>
                  <a:txBody>
                    <a:bodyPr/>
                    <a:lstStyle/>
                    <a:p>
                      <a:pPr algn="l" fontAlgn="b"/>
                      <a:r>
                        <a:rPr lang="en-US" sz="1100" b="0" i="0" u="none" strike="noStrike">
                          <a:solidFill>
                            <a:srgbClr val="000000"/>
                          </a:solidFill>
                          <a:effectLst/>
                          <a:latin typeface="Times New Roman" panose="02020603050405020304" pitchFamily="18" charset="0"/>
                        </a:rPr>
                        <a:t>Add back Depreciation of right-of-use asset</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908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1,254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1,870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1,108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1,189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1,240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1,324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1,573 </a:t>
                      </a:r>
                    </a:p>
                  </a:txBody>
                  <a:tcPr marL="0" marR="0" marT="0" marB="0" anchor="b">
                    <a:solidFill>
                      <a:srgbClr val="00B050"/>
                    </a:solidFill>
                  </a:tcPr>
                </a:tc>
                <a:extLst>
                  <a:ext uri="{0D108BD9-81ED-4DB2-BD59-A6C34878D82A}">
                    <a16:rowId xmlns:a16="http://schemas.microsoft.com/office/drawing/2014/main" val="3092808724"/>
                  </a:ext>
                </a:extLst>
              </a:tr>
              <a:tr h="192251">
                <a:tc>
                  <a:txBody>
                    <a:bodyPr/>
                    <a:lstStyle/>
                    <a:p>
                      <a:pPr algn="l" fontAlgn="b"/>
                      <a:r>
                        <a:rPr lang="en-US" sz="1100" b="1" i="0" u="none" strike="noStrike">
                          <a:solidFill>
                            <a:srgbClr val="000000"/>
                          </a:solidFill>
                          <a:effectLst/>
                          <a:latin typeface="Times New Roman" panose="02020603050405020304" pitchFamily="18" charset="0"/>
                        </a:rPr>
                        <a:t>Gross Cash Flow</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(23,219)</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49,205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103,862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96,756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41,073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130,657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143,786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190,598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218,973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254,016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306,634 </a:t>
                      </a:r>
                    </a:p>
                  </a:txBody>
                  <a:tcPr marL="0" marR="0" marT="0" marB="0" anchor="b">
                    <a:solidFill>
                      <a:srgbClr val="00B050"/>
                    </a:solidFill>
                  </a:tcPr>
                </a:tc>
                <a:extLst>
                  <a:ext uri="{0D108BD9-81ED-4DB2-BD59-A6C34878D82A}">
                    <a16:rowId xmlns:a16="http://schemas.microsoft.com/office/drawing/2014/main" val="2634396945"/>
                  </a:ext>
                </a:extLst>
              </a:tr>
              <a:tr h="192251">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1103656101"/>
                  </a:ext>
                </a:extLst>
              </a:tr>
              <a:tr h="192251">
                <a:tc>
                  <a:txBody>
                    <a:bodyPr/>
                    <a:lstStyle/>
                    <a:p>
                      <a:pPr algn="l" fontAlgn="b"/>
                      <a:r>
                        <a:rPr lang="en-US" sz="1100" b="1" i="0" u="none" strike="noStrike">
                          <a:solidFill>
                            <a:srgbClr val="000000"/>
                          </a:solidFill>
                          <a:effectLst/>
                          <a:latin typeface="Times New Roman" panose="02020603050405020304" pitchFamily="18" charset="0"/>
                        </a:rPr>
                        <a:t>Changes in Working Capital</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3501666967"/>
                  </a:ext>
                </a:extLst>
              </a:tr>
              <a:tr h="192251">
                <a:tc>
                  <a:txBody>
                    <a:bodyPr/>
                    <a:lstStyle/>
                    <a:p>
                      <a:pPr algn="l" fontAlgn="b"/>
                      <a:r>
                        <a:rPr lang="en-US" sz="1100" b="0" i="0" u="none" strike="noStrike">
                          <a:solidFill>
                            <a:srgbClr val="000000"/>
                          </a:solidFill>
                          <a:effectLst/>
                          <a:latin typeface="Times New Roman" panose="02020603050405020304" pitchFamily="18" charset="0"/>
                        </a:rPr>
                        <a:t>Inventories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1,712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(802)</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5,541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(2,393)</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(2,541)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(16,461)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(8,003)</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(7,567)</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(7,033)</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(15,946)</a:t>
                      </a:r>
                    </a:p>
                  </a:txBody>
                  <a:tcPr marL="0" marR="0" marT="0" marB="0" anchor="b">
                    <a:solidFill>
                      <a:srgbClr val="00B050"/>
                    </a:solidFill>
                  </a:tcPr>
                </a:tc>
                <a:extLst>
                  <a:ext uri="{0D108BD9-81ED-4DB2-BD59-A6C34878D82A}">
                    <a16:rowId xmlns:a16="http://schemas.microsoft.com/office/drawing/2014/main" val="1634253463"/>
                  </a:ext>
                </a:extLst>
              </a:tr>
              <a:tr h="370332">
                <a:tc>
                  <a:txBody>
                    <a:bodyPr/>
                    <a:lstStyle/>
                    <a:p>
                      <a:pPr algn="l" fontAlgn="b"/>
                      <a:r>
                        <a:rPr lang="en-US" sz="1100" b="0" i="0" u="none" strike="noStrike">
                          <a:solidFill>
                            <a:srgbClr val="000000"/>
                          </a:solidFill>
                          <a:effectLst/>
                          <a:latin typeface="Times New Roman" panose="02020603050405020304" pitchFamily="18" charset="0"/>
                        </a:rPr>
                        <a:t>Trade receivbles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24,256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62,630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(90,214)</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26,759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(6,581)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(26,407)</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(22,040)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(19,068)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(24,208)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(36,499)</a:t>
                      </a:r>
                    </a:p>
                  </a:txBody>
                  <a:tcPr marL="0" marR="0" marT="0" marB="0" anchor="b">
                    <a:solidFill>
                      <a:srgbClr val="00B050"/>
                    </a:solidFill>
                  </a:tcPr>
                </a:tc>
                <a:extLst>
                  <a:ext uri="{0D108BD9-81ED-4DB2-BD59-A6C34878D82A}">
                    <a16:rowId xmlns:a16="http://schemas.microsoft.com/office/drawing/2014/main" val="3782160442"/>
                  </a:ext>
                </a:extLst>
              </a:tr>
              <a:tr h="192251">
                <a:tc>
                  <a:txBody>
                    <a:bodyPr/>
                    <a:lstStyle/>
                    <a:p>
                      <a:pPr algn="l" fontAlgn="b"/>
                      <a:r>
                        <a:rPr lang="en-US" sz="1100" b="0" i="0" u="none" strike="noStrike">
                          <a:solidFill>
                            <a:srgbClr val="000000"/>
                          </a:solidFill>
                          <a:effectLst/>
                          <a:latin typeface="Times New Roman" panose="02020603050405020304" pitchFamily="18" charset="0"/>
                        </a:rPr>
                        <a:t>other receivables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(9,600)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(17,348)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25,903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(1,919)</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extLst>
                  <a:ext uri="{0D108BD9-81ED-4DB2-BD59-A6C34878D82A}">
                    <a16:rowId xmlns:a16="http://schemas.microsoft.com/office/drawing/2014/main" val="1257691717"/>
                  </a:ext>
                </a:extLst>
              </a:tr>
              <a:tr h="192251">
                <a:tc>
                  <a:txBody>
                    <a:bodyPr/>
                    <a:lstStyle/>
                    <a:p>
                      <a:pPr algn="l" fontAlgn="b"/>
                      <a:r>
                        <a:rPr lang="en-US" sz="1100" b="0" i="0" u="none" strike="noStrike">
                          <a:solidFill>
                            <a:srgbClr val="000000"/>
                          </a:solidFill>
                          <a:effectLst/>
                          <a:latin typeface="Times New Roman" panose="02020603050405020304" pitchFamily="18" charset="0"/>
                        </a:rPr>
                        <a:t>Trade paybles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45,793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(113,486)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19,904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19,374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(1,744)</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18,826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8,424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2,071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15,670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16,802 </a:t>
                      </a:r>
                    </a:p>
                  </a:txBody>
                  <a:tcPr marL="0" marR="0" marT="0" marB="0" anchor="b">
                    <a:solidFill>
                      <a:srgbClr val="00B050"/>
                    </a:solidFill>
                  </a:tcPr>
                </a:tc>
                <a:extLst>
                  <a:ext uri="{0D108BD9-81ED-4DB2-BD59-A6C34878D82A}">
                    <a16:rowId xmlns:a16="http://schemas.microsoft.com/office/drawing/2014/main" val="1804593270"/>
                  </a:ext>
                </a:extLst>
              </a:tr>
              <a:tr h="192251">
                <a:tc>
                  <a:txBody>
                    <a:bodyPr/>
                    <a:lstStyle/>
                    <a:p>
                      <a:pPr algn="l" fontAlgn="b"/>
                      <a:r>
                        <a:rPr lang="en-US" sz="1100" b="0" i="0" u="none" strike="noStrike" dirty="0">
                          <a:solidFill>
                            <a:srgbClr val="000000"/>
                          </a:solidFill>
                          <a:effectLst/>
                          <a:latin typeface="Times New Roman" panose="02020603050405020304" pitchFamily="18" charset="0"/>
                        </a:rPr>
                        <a:t>Other payables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75,287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36,661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(32,831)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22,480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56,408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16,334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19,017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39,583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38,537 </a:t>
                      </a:r>
                    </a:p>
                  </a:txBody>
                  <a:tcPr marL="0" marR="0" marT="0" marB="0" anchor="b">
                    <a:solidFill>
                      <a:srgbClr val="00B050"/>
                    </a:solidFill>
                  </a:tcPr>
                </a:tc>
                <a:extLst>
                  <a:ext uri="{0D108BD9-81ED-4DB2-BD59-A6C34878D82A}">
                    <a16:rowId xmlns:a16="http://schemas.microsoft.com/office/drawing/2014/main" val="3349291197"/>
                  </a:ext>
                </a:extLst>
              </a:tr>
              <a:tr h="192251">
                <a:tc>
                  <a:txBody>
                    <a:bodyPr/>
                    <a:lstStyle/>
                    <a:p>
                      <a:pPr algn="l" fontAlgn="b"/>
                      <a:r>
                        <a:rPr lang="en-US" sz="1100" b="0" i="0" u="none" strike="noStrike">
                          <a:solidFill>
                            <a:srgbClr val="000000"/>
                          </a:solidFill>
                          <a:effectLst/>
                          <a:latin typeface="Times New Roman" panose="02020603050405020304" pitchFamily="18" charset="0"/>
                        </a:rPr>
                        <a:t>Contract assets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(4,326)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(2,201)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4,184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664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(345)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(1,420)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300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(626)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(953)</a:t>
                      </a:r>
                    </a:p>
                  </a:txBody>
                  <a:tcPr marL="0" marR="0" marT="0" marB="0" anchor="b">
                    <a:solidFill>
                      <a:srgbClr val="00B050"/>
                    </a:solidFill>
                  </a:tcPr>
                </a:tc>
                <a:extLst>
                  <a:ext uri="{0D108BD9-81ED-4DB2-BD59-A6C34878D82A}">
                    <a16:rowId xmlns:a16="http://schemas.microsoft.com/office/drawing/2014/main" val="1771292519"/>
                  </a:ext>
                </a:extLst>
              </a:tr>
              <a:tr h="370332">
                <a:tc>
                  <a:txBody>
                    <a:bodyPr/>
                    <a:lstStyle/>
                    <a:p>
                      <a:pPr algn="l" fontAlgn="b"/>
                      <a:r>
                        <a:rPr lang="en-US" sz="1100" b="0" i="0" u="none" strike="noStrike">
                          <a:solidFill>
                            <a:srgbClr val="000000"/>
                          </a:solidFill>
                          <a:effectLst/>
                          <a:latin typeface="Times New Roman" panose="02020603050405020304" pitchFamily="18" charset="0"/>
                        </a:rPr>
                        <a:t>Contract liabilities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5,005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(1,406)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(3,599)</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9,918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1,598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(11,516)</a:t>
                      </a:r>
                    </a:p>
                  </a:txBody>
                  <a:tcPr marL="0" marR="0" marT="0" marB="0" anchor="b">
                    <a:solidFill>
                      <a:srgbClr val="00B050"/>
                    </a:solidFill>
                  </a:tcPr>
                </a:tc>
                <a:extLst>
                  <a:ext uri="{0D108BD9-81ED-4DB2-BD59-A6C34878D82A}">
                    <a16:rowId xmlns:a16="http://schemas.microsoft.com/office/drawing/2014/main" val="1133103303"/>
                  </a:ext>
                </a:extLst>
              </a:tr>
              <a:tr h="192251">
                <a:tc>
                  <a:txBody>
                    <a:bodyPr/>
                    <a:lstStyle/>
                    <a:p>
                      <a:pPr algn="l" fontAlgn="b"/>
                      <a:r>
                        <a:rPr lang="en-US" sz="1100" b="0" i="0" u="none" strike="noStrike">
                          <a:solidFill>
                            <a:srgbClr val="000000"/>
                          </a:solidFill>
                          <a:effectLst/>
                          <a:latin typeface="Times New Roman" panose="02020603050405020304" pitchFamily="18" charset="0"/>
                        </a:rPr>
                        <a:t>Current income tax liabilities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689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(1,264)</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5,679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2,582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10,833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12,754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13,518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19,121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30,993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32,722 </a:t>
                      </a:r>
                    </a:p>
                  </a:txBody>
                  <a:tcPr marL="0" marR="0" marT="0" marB="0" anchor="b">
                    <a:solidFill>
                      <a:srgbClr val="00B050"/>
                    </a:solidFill>
                  </a:tcPr>
                </a:tc>
                <a:extLst>
                  <a:ext uri="{0D108BD9-81ED-4DB2-BD59-A6C34878D82A}">
                    <a16:rowId xmlns:a16="http://schemas.microsoft.com/office/drawing/2014/main" val="1099488614"/>
                  </a:ext>
                </a:extLst>
              </a:tr>
              <a:tr h="192251">
                <a:tc>
                  <a:txBody>
                    <a:bodyPr/>
                    <a:lstStyle/>
                    <a:p>
                      <a:pPr algn="l" fontAlgn="b"/>
                      <a:r>
                        <a:rPr lang="en-US" sz="1100" b="1" i="0" u="none" strike="noStrike">
                          <a:solidFill>
                            <a:srgbClr val="000000"/>
                          </a:solidFill>
                          <a:effectLst/>
                          <a:latin typeface="Times New Roman" panose="02020603050405020304" pitchFamily="18" charset="0"/>
                        </a:rPr>
                        <a:t>Cash flow after working capital</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(23,219)</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121,655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112,301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59,783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83,245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148,250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188,561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197,412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242,764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309,995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329,781 </a:t>
                      </a:r>
                    </a:p>
                  </a:txBody>
                  <a:tcPr marL="0" marR="0" marT="0" marB="0" anchor="b">
                    <a:solidFill>
                      <a:srgbClr val="00B050"/>
                    </a:solidFill>
                  </a:tcPr>
                </a:tc>
                <a:extLst>
                  <a:ext uri="{0D108BD9-81ED-4DB2-BD59-A6C34878D82A}">
                    <a16:rowId xmlns:a16="http://schemas.microsoft.com/office/drawing/2014/main" val="2574794920"/>
                  </a:ext>
                </a:extLst>
              </a:tr>
              <a:tr h="370332">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3243625049"/>
                  </a:ext>
                </a:extLst>
              </a:tr>
              <a:tr h="192251">
                <a:tc>
                  <a:txBody>
                    <a:bodyPr/>
                    <a:lstStyle/>
                    <a:p>
                      <a:pPr algn="l" fontAlgn="b"/>
                      <a:r>
                        <a:rPr lang="en-US" sz="1100" b="0" i="0" u="none" strike="noStrike">
                          <a:solidFill>
                            <a:srgbClr val="000000"/>
                          </a:solidFill>
                          <a:effectLst/>
                          <a:latin typeface="Times New Roman" panose="02020603050405020304" pitchFamily="18" charset="0"/>
                        </a:rPr>
                        <a:t>CAPEX</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(15,805)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(4,818)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(17,159)</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(35,091)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(52,090)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(54,618)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(76,679)</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(74,836)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(93,157)</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(108,522)</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(124,582)</a:t>
                      </a:r>
                    </a:p>
                  </a:txBody>
                  <a:tcPr marL="0" marR="0" marT="0" marB="0" anchor="b">
                    <a:solidFill>
                      <a:srgbClr val="00B050"/>
                    </a:solidFill>
                  </a:tcPr>
                </a:tc>
                <a:extLst>
                  <a:ext uri="{0D108BD9-81ED-4DB2-BD59-A6C34878D82A}">
                    <a16:rowId xmlns:a16="http://schemas.microsoft.com/office/drawing/2014/main" val="1669371849"/>
                  </a:ext>
                </a:extLst>
              </a:tr>
              <a:tr h="192251">
                <a:tc>
                  <a:txBody>
                    <a:bodyPr/>
                    <a:lstStyle/>
                    <a:p>
                      <a:pPr algn="l" fontAlgn="b"/>
                      <a:r>
                        <a:rPr lang="en-US" sz="1100" b="0" i="0" u="none" strike="noStrike">
                          <a:solidFill>
                            <a:srgbClr val="000000"/>
                          </a:solidFill>
                          <a:effectLst/>
                          <a:latin typeface="Times New Roman" panose="02020603050405020304" pitchFamily="18" charset="0"/>
                        </a:rPr>
                        <a:t>Other PPE</a:t>
                      </a: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(992)</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(441)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(705)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(3,203)</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(1,872)</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(13,415)</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(18,471)</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(13,206)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(9,918)</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(11,516)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(13,682)</a:t>
                      </a:r>
                    </a:p>
                  </a:txBody>
                  <a:tcPr marL="0" marR="0" marT="0" marB="0" anchor="b">
                    <a:solidFill>
                      <a:srgbClr val="00B050"/>
                    </a:solidFill>
                  </a:tcPr>
                </a:tc>
                <a:extLst>
                  <a:ext uri="{0D108BD9-81ED-4DB2-BD59-A6C34878D82A}">
                    <a16:rowId xmlns:a16="http://schemas.microsoft.com/office/drawing/2014/main" val="4258203668"/>
                  </a:ext>
                </a:extLst>
              </a:tr>
              <a:tr h="192251">
                <a:tc>
                  <a:txBody>
                    <a:bodyPr/>
                    <a:lstStyle/>
                    <a:p>
                      <a:pPr algn="l" fontAlgn="b"/>
                      <a:r>
                        <a:rPr lang="en-US" sz="1100" b="0" i="0" u="none" strike="noStrike">
                          <a:solidFill>
                            <a:srgbClr val="000000"/>
                          </a:solidFill>
                          <a:effectLst/>
                          <a:latin typeface="Times New Roman" panose="02020603050405020304" pitchFamily="18" charset="0"/>
                        </a:rPr>
                        <a:t>Intangible Assets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(9,070)</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extLst>
                  <a:ext uri="{0D108BD9-81ED-4DB2-BD59-A6C34878D82A}">
                    <a16:rowId xmlns:a16="http://schemas.microsoft.com/office/drawing/2014/main" val="1140592107"/>
                  </a:ext>
                </a:extLst>
              </a:tr>
              <a:tr h="185166">
                <a:tc>
                  <a:txBody>
                    <a:bodyPr/>
                    <a:lstStyle/>
                    <a:p>
                      <a:pPr algn="l" fontAlgn="b"/>
                      <a:r>
                        <a:rPr lang="en-US" sz="1100" b="0" i="0" u="none" strike="noStrike">
                          <a:solidFill>
                            <a:srgbClr val="000000"/>
                          </a:solidFill>
                          <a:effectLst/>
                          <a:latin typeface="Times New Roman" panose="02020603050405020304" pitchFamily="18" charset="0"/>
                        </a:rPr>
                        <a:t>Right of Use Assets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(4,026)</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915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283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205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45 </a:t>
                      </a:r>
                    </a:p>
                  </a:txBody>
                  <a:tcPr marL="0" marR="0" marT="0" marB="0" anchor="b">
                    <a:solidFill>
                      <a:srgbClr val="00B050"/>
                    </a:solidFill>
                  </a:tcPr>
                </a:tc>
                <a:tc>
                  <a:txBody>
                    <a:bodyPr/>
                    <a:lstStyle/>
                    <a:p>
                      <a:pPr algn="r" fontAlgn="b"/>
                      <a:r>
                        <a:rPr lang="en-US" sz="1100" b="0" i="0" u="none" strike="noStrike" dirty="0">
                          <a:solidFill>
                            <a:srgbClr val="000000"/>
                          </a:solidFill>
                          <a:effectLst/>
                          <a:latin typeface="Times New Roman" panose="02020603050405020304" pitchFamily="18" charset="0"/>
                        </a:rPr>
                        <a:t>2,347 </a:t>
                      </a:r>
                    </a:p>
                  </a:txBody>
                  <a:tcPr marL="0" marR="0" marT="0" marB="0" anchor="b">
                    <a:solidFill>
                      <a:srgbClr val="00B050"/>
                    </a:solidFill>
                  </a:tcPr>
                </a:tc>
                <a:extLst>
                  <a:ext uri="{0D108BD9-81ED-4DB2-BD59-A6C34878D82A}">
                    <a16:rowId xmlns:a16="http://schemas.microsoft.com/office/drawing/2014/main" val="437331592"/>
                  </a:ext>
                </a:extLst>
              </a:tr>
              <a:tr h="185166">
                <a:tc>
                  <a:txBody>
                    <a:bodyPr/>
                    <a:lstStyle/>
                    <a:p>
                      <a:pPr algn="l" fontAlgn="b"/>
                      <a:r>
                        <a:rPr lang="en-US" sz="1100" b="0" i="0" u="none" strike="noStrike">
                          <a:solidFill>
                            <a:srgbClr val="000000"/>
                          </a:solidFill>
                          <a:effectLst/>
                          <a:latin typeface="Times New Roman" panose="02020603050405020304" pitchFamily="18" charset="0"/>
                        </a:rPr>
                        <a:t>Payments for other financing charges*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0 </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(1,809)</a:t>
                      </a:r>
                    </a:p>
                  </a:txBody>
                  <a:tcPr marL="0" marR="0" marT="0" marB="0" anchor="b">
                    <a:solidFill>
                      <a:srgbClr val="00B050"/>
                    </a:solidFill>
                  </a:tcPr>
                </a:tc>
                <a:tc>
                  <a:txBody>
                    <a:bodyPr/>
                    <a:lstStyle/>
                    <a:p>
                      <a:pPr algn="r" fontAlgn="b"/>
                      <a:r>
                        <a:rPr lang="en-US" sz="1100" b="0" i="0" u="none" strike="noStrike">
                          <a:solidFill>
                            <a:schemeClr val="tx1"/>
                          </a:solidFill>
                          <a:effectLst/>
                          <a:latin typeface="Calibri" panose="020F0502020204030204" pitchFamily="34" charset="0"/>
                        </a:rPr>
                        <a:t>(2,696)</a:t>
                      </a:r>
                    </a:p>
                  </a:txBody>
                  <a:tcPr marL="0" marR="0" marT="0" marB="0" anchor="b">
                    <a:solidFill>
                      <a:srgbClr val="00B050"/>
                    </a:solidFill>
                  </a:tcPr>
                </a:tc>
                <a:tc>
                  <a:txBody>
                    <a:bodyPr/>
                    <a:lstStyle/>
                    <a:p>
                      <a:pPr algn="r" fontAlgn="b"/>
                      <a:r>
                        <a:rPr lang="en-US" sz="1100" b="0" i="0" u="none" strike="noStrike" dirty="0">
                          <a:solidFill>
                            <a:schemeClr val="tx1"/>
                          </a:solidFill>
                          <a:effectLst/>
                          <a:latin typeface="Calibri" panose="020F0502020204030204" pitchFamily="34" charset="0"/>
                        </a:rPr>
                        <a:t>0 </a:t>
                      </a:r>
                    </a:p>
                  </a:txBody>
                  <a:tcPr marL="0" marR="0" marT="0" marB="0" anchor="b">
                    <a:solidFill>
                      <a:srgbClr val="00B050"/>
                    </a:solidFill>
                  </a:tcPr>
                </a:tc>
                <a:tc>
                  <a:txBody>
                    <a:bodyPr/>
                    <a:lstStyle/>
                    <a:p>
                      <a:pPr algn="r" fontAlgn="b"/>
                      <a:r>
                        <a:rPr lang="en-US" sz="1100" b="0" i="0" u="none" strike="noStrike" dirty="0">
                          <a:solidFill>
                            <a:schemeClr val="tx1"/>
                          </a:solidFill>
                          <a:effectLst/>
                          <a:latin typeface="Calibri" panose="020F0502020204030204" pitchFamily="34" charset="0"/>
                        </a:rPr>
                        <a:t>(8,154)</a:t>
                      </a:r>
                    </a:p>
                  </a:txBody>
                  <a:tcPr marL="0" marR="0" marT="0" marB="0" anchor="b">
                    <a:solidFill>
                      <a:srgbClr val="00B050"/>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solidFill>
                  </a:tcPr>
                </a:tc>
                <a:tc>
                  <a:txBody>
                    <a:bodyPr/>
                    <a:lstStyle/>
                    <a:p>
                      <a:pPr algn="r" fontAlgn="b"/>
                      <a:r>
                        <a:rPr lang="en-US" sz="1000" b="0" i="0" u="none" strike="noStrike" dirty="0">
                          <a:solidFill>
                            <a:schemeClr val="tx1"/>
                          </a:solidFill>
                          <a:effectLst/>
                          <a:latin typeface="Arial" panose="020B0604020202020204" pitchFamily="34" charset="0"/>
                        </a:rPr>
                        <a:t>(8,154)</a:t>
                      </a:r>
                    </a:p>
                  </a:txBody>
                  <a:tcPr marL="0" marR="0" marT="0" marB="0" anchor="b">
                    <a:solidFill>
                      <a:srgbClr val="00B050"/>
                    </a:solidFill>
                  </a:tcPr>
                </a:tc>
                <a:extLst>
                  <a:ext uri="{0D108BD9-81ED-4DB2-BD59-A6C34878D82A}">
                    <a16:rowId xmlns:a16="http://schemas.microsoft.com/office/drawing/2014/main" val="4153136806"/>
                  </a:ext>
                </a:extLst>
              </a:tr>
            </a:tbl>
          </a:graphicData>
        </a:graphic>
      </p:graphicFrame>
      <p:sp>
        <p:nvSpPr>
          <p:cNvPr id="8" name="Rectangle 7"/>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1622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700054466"/>
              </p:ext>
            </p:extLst>
          </p:nvPr>
        </p:nvGraphicFramePr>
        <p:xfrm>
          <a:off x="265429" y="1137583"/>
          <a:ext cx="10443207" cy="5355185"/>
        </p:xfrm>
        <a:graphic>
          <a:graphicData uri="http://schemas.openxmlformats.org/drawingml/2006/table">
            <a:tbl>
              <a:tblPr>
                <a:tableStyleId>{5C22544A-7EE6-4342-B048-85BDC9FD1C3A}</a:tableStyleId>
              </a:tblPr>
              <a:tblGrid>
                <a:gridCol w="2924099">
                  <a:extLst>
                    <a:ext uri="{9D8B030D-6E8A-4147-A177-3AD203B41FA5}">
                      <a16:colId xmlns:a16="http://schemas.microsoft.com/office/drawing/2014/main" val="2373162845"/>
                    </a:ext>
                  </a:extLst>
                </a:gridCol>
                <a:gridCol w="556971">
                  <a:extLst>
                    <a:ext uri="{9D8B030D-6E8A-4147-A177-3AD203B41FA5}">
                      <a16:colId xmlns:a16="http://schemas.microsoft.com/office/drawing/2014/main" val="3960588275"/>
                    </a:ext>
                  </a:extLst>
                </a:gridCol>
                <a:gridCol w="556971">
                  <a:extLst>
                    <a:ext uri="{9D8B030D-6E8A-4147-A177-3AD203B41FA5}">
                      <a16:colId xmlns:a16="http://schemas.microsoft.com/office/drawing/2014/main" val="3407520804"/>
                    </a:ext>
                  </a:extLst>
                </a:gridCol>
                <a:gridCol w="556971">
                  <a:extLst>
                    <a:ext uri="{9D8B030D-6E8A-4147-A177-3AD203B41FA5}">
                      <a16:colId xmlns:a16="http://schemas.microsoft.com/office/drawing/2014/main" val="733239962"/>
                    </a:ext>
                  </a:extLst>
                </a:gridCol>
                <a:gridCol w="556971">
                  <a:extLst>
                    <a:ext uri="{9D8B030D-6E8A-4147-A177-3AD203B41FA5}">
                      <a16:colId xmlns:a16="http://schemas.microsoft.com/office/drawing/2014/main" val="931676584"/>
                    </a:ext>
                  </a:extLst>
                </a:gridCol>
                <a:gridCol w="661403">
                  <a:extLst>
                    <a:ext uri="{9D8B030D-6E8A-4147-A177-3AD203B41FA5}">
                      <a16:colId xmlns:a16="http://schemas.microsoft.com/office/drawing/2014/main" val="3589441102"/>
                    </a:ext>
                  </a:extLst>
                </a:gridCol>
                <a:gridCol w="661403">
                  <a:extLst>
                    <a:ext uri="{9D8B030D-6E8A-4147-A177-3AD203B41FA5}">
                      <a16:colId xmlns:a16="http://schemas.microsoft.com/office/drawing/2014/main" val="647360762"/>
                    </a:ext>
                  </a:extLst>
                </a:gridCol>
                <a:gridCol w="661403">
                  <a:extLst>
                    <a:ext uri="{9D8B030D-6E8A-4147-A177-3AD203B41FA5}">
                      <a16:colId xmlns:a16="http://schemas.microsoft.com/office/drawing/2014/main" val="2341471720"/>
                    </a:ext>
                  </a:extLst>
                </a:gridCol>
                <a:gridCol w="661403">
                  <a:extLst>
                    <a:ext uri="{9D8B030D-6E8A-4147-A177-3AD203B41FA5}">
                      <a16:colId xmlns:a16="http://schemas.microsoft.com/office/drawing/2014/main" val="2693146666"/>
                    </a:ext>
                  </a:extLst>
                </a:gridCol>
                <a:gridCol w="661403">
                  <a:extLst>
                    <a:ext uri="{9D8B030D-6E8A-4147-A177-3AD203B41FA5}">
                      <a16:colId xmlns:a16="http://schemas.microsoft.com/office/drawing/2014/main" val="923281618"/>
                    </a:ext>
                  </a:extLst>
                </a:gridCol>
                <a:gridCol w="661403">
                  <a:extLst>
                    <a:ext uri="{9D8B030D-6E8A-4147-A177-3AD203B41FA5}">
                      <a16:colId xmlns:a16="http://schemas.microsoft.com/office/drawing/2014/main" val="720018059"/>
                    </a:ext>
                  </a:extLst>
                </a:gridCol>
                <a:gridCol w="661403">
                  <a:extLst>
                    <a:ext uri="{9D8B030D-6E8A-4147-A177-3AD203B41FA5}">
                      <a16:colId xmlns:a16="http://schemas.microsoft.com/office/drawing/2014/main" val="2037527194"/>
                    </a:ext>
                  </a:extLst>
                </a:gridCol>
                <a:gridCol w="661403">
                  <a:extLst>
                    <a:ext uri="{9D8B030D-6E8A-4147-A177-3AD203B41FA5}">
                      <a16:colId xmlns:a16="http://schemas.microsoft.com/office/drawing/2014/main" val="223793181"/>
                    </a:ext>
                  </a:extLst>
                </a:gridCol>
              </a:tblGrid>
              <a:tr h="221088">
                <a:tc>
                  <a:txBody>
                    <a:bodyPr/>
                    <a:lstStyle/>
                    <a:p>
                      <a:pPr algn="ctr" fontAlgn="b"/>
                      <a:r>
                        <a:rPr lang="en-US" sz="1000" b="0" i="0" u="none" strike="noStrike">
                          <a:solidFill>
                            <a:srgbClr val="FFFFFF"/>
                          </a:solidFill>
                          <a:effectLst/>
                          <a:latin typeface="Arial" panose="020B0604020202020204" pitchFamily="34" charset="0"/>
                        </a:rPr>
                        <a:t>Dividend Discounted Valuation Techniue</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2016A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2017A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2018A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2019A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2020A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2021A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2022E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2023E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2024E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2025E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2026E</a:t>
                      </a:r>
                    </a:p>
                  </a:txBody>
                  <a:tcPr marL="0" marR="0" marT="0" marB="0" anchor="b">
                    <a:solidFill>
                      <a:schemeClr val="tx1"/>
                    </a:solidFill>
                  </a:tcPr>
                </a:tc>
                <a:extLst>
                  <a:ext uri="{0D108BD9-81ED-4DB2-BD59-A6C34878D82A}">
                    <a16:rowId xmlns:a16="http://schemas.microsoft.com/office/drawing/2014/main" val="2865123401"/>
                  </a:ext>
                </a:extLst>
              </a:tr>
              <a:tr h="192251">
                <a:tc>
                  <a:txBody>
                    <a:bodyPr/>
                    <a:lstStyle/>
                    <a:p>
                      <a:pPr algn="l" fontAlgn="b"/>
                      <a:r>
                        <a:rPr lang="en-US" sz="1100" b="0" i="0" u="none" strike="noStrike">
                          <a:solidFill>
                            <a:srgbClr val="000000"/>
                          </a:solidFill>
                          <a:effectLst/>
                          <a:latin typeface="Times New Roman" panose="02020603050405020304" pitchFamily="18" charset="0"/>
                        </a:rPr>
                        <a:t>Dividend</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5,118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18,036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18,019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20,998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29,377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13,911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22,384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27,652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29,516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38,215 </a:t>
                      </a:r>
                    </a:p>
                  </a:txBody>
                  <a:tcPr marL="0" marR="0" marT="0" marB="0" anchor="b">
                    <a:solidFill>
                      <a:srgbClr val="00B050"/>
                    </a:solidFill>
                  </a:tcPr>
                </a:tc>
                <a:extLst>
                  <a:ext uri="{0D108BD9-81ED-4DB2-BD59-A6C34878D82A}">
                    <a16:rowId xmlns:a16="http://schemas.microsoft.com/office/drawing/2014/main" val="814266617"/>
                  </a:ext>
                </a:extLst>
              </a:tr>
              <a:tr h="192251">
                <a:tc>
                  <a:txBody>
                    <a:bodyPr/>
                    <a:lstStyle/>
                    <a:p>
                      <a:pPr algn="l" fontAlgn="b"/>
                      <a:r>
                        <a:rPr lang="en-US" sz="1100" b="1" i="0" u="none" strike="noStrike">
                          <a:solidFill>
                            <a:srgbClr val="000000"/>
                          </a:solidFill>
                          <a:effectLst/>
                          <a:latin typeface="Times New Roman" panose="02020603050405020304" pitchFamily="18" charset="0"/>
                        </a:rPr>
                        <a:t>Terminl Dividend Value</a:t>
                      </a: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229,557 </a:t>
                      </a:r>
                    </a:p>
                  </a:txBody>
                  <a:tcPr marL="0" marR="0" marT="0" marB="0" anchor="b">
                    <a:solidFill>
                      <a:srgbClr val="00B050"/>
                    </a:solidFill>
                  </a:tcPr>
                </a:tc>
                <a:extLst>
                  <a:ext uri="{0D108BD9-81ED-4DB2-BD59-A6C34878D82A}">
                    <a16:rowId xmlns:a16="http://schemas.microsoft.com/office/drawing/2014/main" val="2532072992"/>
                  </a:ext>
                </a:extLst>
              </a:tr>
              <a:tr h="192251">
                <a:tc>
                  <a:txBody>
                    <a:bodyPr/>
                    <a:lstStyle/>
                    <a:p>
                      <a:pPr algn="l" fontAlgn="b"/>
                      <a:r>
                        <a:rPr lang="en-US" sz="1100" b="0" i="0" u="none" strike="noStrike">
                          <a:solidFill>
                            <a:srgbClr val="000000"/>
                          </a:solidFill>
                          <a:effectLst/>
                          <a:latin typeface="Times New Roman" panose="02020603050405020304" pitchFamily="18" charset="0"/>
                        </a:rPr>
                        <a:t>Total Dividend</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13,911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22,384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27,652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29,516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267,772 </a:t>
                      </a:r>
                    </a:p>
                  </a:txBody>
                  <a:tcPr marL="0" marR="0" marT="0" marB="0" anchor="b">
                    <a:solidFill>
                      <a:srgbClr val="00B050"/>
                    </a:solidFill>
                  </a:tcPr>
                </a:tc>
                <a:extLst>
                  <a:ext uri="{0D108BD9-81ED-4DB2-BD59-A6C34878D82A}">
                    <a16:rowId xmlns:a16="http://schemas.microsoft.com/office/drawing/2014/main" val="3408362275"/>
                  </a:ext>
                </a:extLst>
              </a:tr>
              <a:tr h="192251">
                <a:tc>
                  <a:txBody>
                    <a:bodyPr/>
                    <a:lstStyle/>
                    <a:p>
                      <a:pPr algn="l" fontAlgn="b"/>
                      <a:r>
                        <a:rPr lang="en-US" sz="1100" b="0" i="0" u="none" strike="noStrike">
                          <a:solidFill>
                            <a:srgbClr val="000000"/>
                          </a:solidFill>
                          <a:effectLst/>
                          <a:latin typeface="Times New Roman" panose="02020603050405020304" pitchFamily="18" charset="0"/>
                        </a:rPr>
                        <a:t>Present Value of Dividend</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11,758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15,991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16,697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15,064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115,510 </a:t>
                      </a:r>
                    </a:p>
                  </a:txBody>
                  <a:tcPr marL="0" marR="0" marT="0" marB="0" anchor="b">
                    <a:solidFill>
                      <a:srgbClr val="00B050"/>
                    </a:solidFill>
                  </a:tcPr>
                </a:tc>
                <a:extLst>
                  <a:ext uri="{0D108BD9-81ED-4DB2-BD59-A6C34878D82A}">
                    <a16:rowId xmlns:a16="http://schemas.microsoft.com/office/drawing/2014/main" val="2229010441"/>
                  </a:ext>
                </a:extLst>
              </a:tr>
              <a:tr h="192251">
                <a:tc>
                  <a:txBody>
                    <a:bodyPr/>
                    <a:lstStyle/>
                    <a:p>
                      <a:pPr algn="l" fontAlgn="b"/>
                      <a:r>
                        <a:rPr lang="en-US" sz="1100" b="1" i="0" u="none" strike="noStrike">
                          <a:solidFill>
                            <a:srgbClr val="000000"/>
                          </a:solidFill>
                          <a:effectLst/>
                          <a:latin typeface="Times New Roman" panose="02020603050405020304" pitchFamily="18" charset="0"/>
                        </a:rPr>
                        <a:t>Value from Dividends</a:t>
                      </a: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175,020 </a:t>
                      </a:r>
                    </a:p>
                  </a:txBody>
                  <a:tcPr marL="0" marR="0" marT="0" marB="0" anchor="b">
                    <a:solidFill>
                      <a:srgbClr val="00B050"/>
                    </a:solidFill>
                  </a:tcPr>
                </a:tc>
                <a:extLst>
                  <a:ext uri="{0D108BD9-81ED-4DB2-BD59-A6C34878D82A}">
                    <a16:rowId xmlns:a16="http://schemas.microsoft.com/office/drawing/2014/main" val="1485873112"/>
                  </a:ext>
                </a:extLst>
              </a:tr>
              <a:tr h="192251">
                <a:tc>
                  <a:txBody>
                    <a:bodyPr/>
                    <a:lstStyle/>
                    <a:p>
                      <a:pPr algn="l" fontAlgn="b"/>
                      <a:r>
                        <a:rPr lang="en-US" sz="1100" b="0" i="0" u="none" strike="noStrike">
                          <a:solidFill>
                            <a:srgbClr val="000000"/>
                          </a:solidFill>
                          <a:effectLst/>
                          <a:latin typeface="Times New Roman" panose="02020603050405020304" pitchFamily="18" charset="0"/>
                        </a:rPr>
                        <a:t>Implied Share price by dividend</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0" i="0" u="none" strike="noStrike">
                          <a:solidFill>
                            <a:srgbClr val="FF0000"/>
                          </a:solidFill>
                          <a:effectLst/>
                          <a:latin typeface="Times New Roman" panose="02020603050405020304" pitchFamily="18" charset="0"/>
                        </a:rPr>
                        <a:t>297</a:t>
                      </a:r>
                    </a:p>
                  </a:txBody>
                  <a:tcPr marL="0" marR="0" marT="0" marB="0" anchor="b">
                    <a:solidFill>
                      <a:srgbClr val="00B050"/>
                    </a:solidFill>
                  </a:tcPr>
                </a:tc>
                <a:extLst>
                  <a:ext uri="{0D108BD9-81ED-4DB2-BD59-A6C34878D82A}">
                    <a16:rowId xmlns:a16="http://schemas.microsoft.com/office/drawing/2014/main" val="3092808724"/>
                  </a:ext>
                </a:extLst>
              </a:tr>
              <a:tr h="192251">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2634396945"/>
                  </a:ext>
                </a:extLst>
              </a:tr>
              <a:tr h="192251">
                <a:tc>
                  <a:txBody>
                    <a:bodyPr/>
                    <a:lstStyle/>
                    <a:p>
                      <a:pPr algn="ctr" fontAlgn="b"/>
                      <a:r>
                        <a:rPr lang="en-US" sz="1000" b="0" i="0" u="none" strike="noStrike">
                          <a:solidFill>
                            <a:srgbClr val="FFFFFF"/>
                          </a:solidFill>
                          <a:effectLst/>
                          <a:latin typeface="Arial" panose="020B0604020202020204" pitchFamily="34" charset="0"/>
                        </a:rPr>
                        <a:t>Exit Ebitda Multiple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2016A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2017A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2018A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2019A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2020A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2021A</a:t>
                      </a:r>
                    </a:p>
                  </a:txBody>
                  <a:tcPr marL="0" marR="0" marT="0" marB="0" anchor="b">
                    <a:solidFill>
                      <a:srgbClr val="00B050"/>
                    </a:solidFill>
                  </a:tcPr>
                </a:tc>
                <a:tc>
                  <a:txBody>
                    <a:bodyPr/>
                    <a:lstStyle/>
                    <a:p>
                      <a:pPr algn="r" fontAlgn="b"/>
                      <a:r>
                        <a:rPr lang="en-US" sz="1000" b="0" i="0" u="none" strike="noStrike" dirty="0">
                          <a:solidFill>
                            <a:srgbClr val="FFFFFF"/>
                          </a:solidFill>
                          <a:effectLst/>
                          <a:latin typeface="Arial" panose="020B0604020202020204" pitchFamily="34" charset="0"/>
                        </a:rPr>
                        <a:t>2022E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2023E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2024E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2025E</a:t>
                      </a:r>
                    </a:p>
                  </a:txBody>
                  <a:tcPr marL="0" marR="0" marT="0" marB="0" anchor="b">
                    <a:solidFill>
                      <a:schemeClr val="tx1"/>
                    </a:solidFill>
                  </a:tcPr>
                </a:tc>
                <a:tc>
                  <a:txBody>
                    <a:bodyPr/>
                    <a:lstStyle/>
                    <a:p>
                      <a:pPr algn="r" fontAlgn="b"/>
                      <a:r>
                        <a:rPr lang="en-US" sz="1000" b="0" i="0" u="none" strike="noStrike" dirty="0">
                          <a:solidFill>
                            <a:srgbClr val="FFFFFF"/>
                          </a:solidFill>
                          <a:effectLst/>
                          <a:latin typeface="Arial" panose="020B0604020202020204" pitchFamily="34" charset="0"/>
                        </a:rPr>
                        <a:t>2026E</a:t>
                      </a:r>
                    </a:p>
                  </a:txBody>
                  <a:tcPr marL="0" marR="0" marT="0" marB="0" anchor="b">
                    <a:solidFill>
                      <a:schemeClr val="tx1"/>
                    </a:solidFill>
                  </a:tcPr>
                </a:tc>
                <a:extLst>
                  <a:ext uri="{0D108BD9-81ED-4DB2-BD59-A6C34878D82A}">
                    <a16:rowId xmlns:a16="http://schemas.microsoft.com/office/drawing/2014/main" val="1103656101"/>
                  </a:ext>
                </a:extLst>
              </a:tr>
              <a:tr h="192251">
                <a:tc>
                  <a:txBody>
                    <a:bodyPr/>
                    <a:lstStyle/>
                    <a:p>
                      <a:pPr algn="l" fontAlgn="b"/>
                      <a:r>
                        <a:rPr lang="en-US" sz="1100" b="0" i="0" u="none" strike="noStrike">
                          <a:solidFill>
                            <a:srgbClr val="000000"/>
                          </a:solidFill>
                          <a:effectLst/>
                          <a:latin typeface="Times New Roman" panose="02020603050405020304" pitchFamily="18" charset="0"/>
                        </a:rPr>
                        <a:t>Exit year Ebitda</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dirty="0">
                          <a:solidFill>
                            <a:srgbClr val="000000"/>
                          </a:solidFill>
                          <a:effectLst/>
                          <a:latin typeface="Times New Roman" panose="02020603050405020304" pitchFamily="18" charset="0"/>
                        </a:rPr>
                        <a:t>376,637 </a:t>
                      </a:r>
                    </a:p>
                  </a:txBody>
                  <a:tcPr marL="0" marR="0" marT="0" marB="0" anchor="b">
                    <a:solidFill>
                      <a:srgbClr val="00B050"/>
                    </a:solidFill>
                  </a:tcPr>
                </a:tc>
                <a:extLst>
                  <a:ext uri="{0D108BD9-81ED-4DB2-BD59-A6C34878D82A}">
                    <a16:rowId xmlns:a16="http://schemas.microsoft.com/office/drawing/2014/main" val="3501666967"/>
                  </a:ext>
                </a:extLst>
              </a:tr>
              <a:tr h="192251">
                <a:tc>
                  <a:txBody>
                    <a:bodyPr/>
                    <a:lstStyle/>
                    <a:p>
                      <a:pPr algn="l" fontAlgn="b"/>
                      <a:r>
                        <a:rPr lang="en-US" sz="1100" b="0" i="0" u="none" strike="noStrike">
                          <a:solidFill>
                            <a:srgbClr val="000000"/>
                          </a:solidFill>
                          <a:effectLst/>
                          <a:latin typeface="Times New Roman" panose="02020603050405020304" pitchFamily="18" charset="0"/>
                        </a:rPr>
                        <a:t>Multiple</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70C0"/>
                          </a:solidFill>
                          <a:effectLst/>
                          <a:latin typeface="Times New Roman" panose="02020603050405020304" pitchFamily="18" charset="0"/>
                        </a:rPr>
                        <a:t>6.6x</a:t>
                      </a:r>
                    </a:p>
                  </a:txBody>
                  <a:tcPr marL="0" marR="0" marT="0" marB="0" anchor="b">
                    <a:solidFill>
                      <a:srgbClr val="00B050"/>
                    </a:solidFill>
                  </a:tcPr>
                </a:tc>
                <a:extLst>
                  <a:ext uri="{0D108BD9-81ED-4DB2-BD59-A6C34878D82A}">
                    <a16:rowId xmlns:a16="http://schemas.microsoft.com/office/drawing/2014/main" val="1634253463"/>
                  </a:ext>
                </a:extLst>
              </a:tr>
              <a:tr h="370332">
                <a:tc>
                  <a:txBody>
                    <a:bodyPr/>
                    <a:lstStyle/>
                    <a:p>
                      <a:pPr algn="l" fontAlgn="b"/>
                      <a:r>
                        <a:rPr lang="en-US" sz="1100" b="0" i="0" u="none" strike="noStrike">
                          <a:solidFill>
                            <a:srgbClr val="000000"/>
                          </a:solidFill>
                          <a:effectLst/>
                          <a:latin typeface="Times New Roman" panose="02020603050405020304" pitchFamily="18" charset="0"/>
                        </a:rPr>
                        <a:t>Terminal Value</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2,485,803</a:t>
                      </a:r>
                    </a:p>
                  </a:txBody>
                  <a:tcPr marL="0" marR="0" marT="0" marB="0" anchor="b">
                    <a:solidFill>
                      <a:srgbClr val="00B050"/>
                    </a:solidFill>
                  </a:tcPr>
                </a:tc>
                <a:extLst>
                  <a:ext uri="{0D108BD9-81ED-4DB2-BD59-A6C34878D82A}">
                    <a16:rowId xmlns:a16="http://schemas.microsoft.com/office/drawing/2014/main" val="3782160442"/>
                  </a:ext>
                </a:extLst>
              </a:tr>
              <a:tr h="192251">
                <a:tc>
                  <a:txBody>
                    <a:bodyPr/>
                    <a:lstStyle/>
                    <a:p>
                      <a:pPr algn="l" fontAlgn="b"/>
                      <a:r>
                        <a:rPr lang="en-US" sz="1100" b="1" i="0" u="none" strike="noStrike">
                          <a:solidFill>
                            <a:srgbClr val="000000"/>
                          </a:solidFill>
                          <a:effectLst/>
                          <a:latin typeface="Times New Roman" panose="02020603050405020304" pitchFamily="18" charset="0"/>
                        </a:rPr>
                        <a:t>Net present Value</a:t>
                      </a:r>
                    </a:p>
                  </a:txBody>
                  <a:tcPr marL="0" marR="0" marT="0" marB="0" anchor="b">
                    <a:solidFill>
                      <a:srgbClr val="00B050"/>
                    </a:solidFill>
                  </a:tcPr>
                </a:tc>
                <a:tc>
                  <a:txBody>
                    <a:bodyPr/>
                    <a:lstStyle/>
                    <a:p>
                      <a:pPr algn="l" fontAlgn="b"/>
                      <a:r>
                        <a:rPr lang="en-US" sz="1100" b="0" i="0" u="none" strike="noStrike" dirty="0">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1,543,488</a:t>
                      </a:r>
                    </a:p>
                  </a:txBody>
                  <a:tcPr marL="0" marR="0" marT="0" marB="0" anchor="b">
                    <a:solidFill>
                      <a:srgbClr val="00B050"/>
                    </a:solidFill>
                  </a:tcPr>
                </a:tc>
                <a:extLst>
                  <a:ext uri="{0D108BD9-81ED-4DB2-BD59-A6C34878D82A}">
                    <a16:rowId xmlns:a16="http://schemas.microsoft.com/office/drawing/2014/main" val="1257691717"/>
                  </a:ext>
                </a:extLst>
              </a:tr>
              <a:tr h="192251">
                <a:tc>
                  <a:txBody>
                    <a:bodyPr/>
                    <a:lstStyle/>
                    <a:p>
                      <a:pPr algn="l" fontAlgn="b"/>
                      <a:r>
                        <a:rPr lang="en-US" sz="1100" b="0" i="0" u="none" strike="noStrike">
                          <a:solidFill>
                            <a:srgbClr val="000000"/>
                          </a:solidFill>
                          <a:effectLst/>
                          <a:latin typeface="Times New Roman" panose="02020603050405020304" pitchFamily="18" charset="0"/>
                        </a:rPr>
                        <a:t>Total Present Value of cash flow</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1,948,630</a:t>
                      </a:r>
                    </a:p>
                  </a:txBody>
                  <a:tcPr marL="0" marR="0" marT="0" marB="0" anchor="b">
                    <a:solidFill>
                      <a:srgbClr val="00B050"/>
                    </a:solidFill>
                  </a:tcPr>
                </a:tc>
                <a:extLst>
                  <a:ext uri="{0D108BD9-81ED-4DB2-BD59-A6C34878D82A}">
                    <a16:rowId xmlns:a16="http://schemas.microsoft.com/office/drawing/2014/main" val="1804593270"/>
                  </a:ext>
                </a:extLst>
              </a:tr>
              <a:tr h="192251">
                <a:tc>
                  <a:txBody>
                    <a:bodyPr/>
                    <a:lstStyle/>
                    <a:p>
                      <a:pPr algn="l" fontAlgn="b"/>
                      <a:r>
                        <a:rPr lang="en-US" sz="1100" b="0" i="0" u="none" strike="noStrike">
                          <a:solidFill>
                            <a:srgbClr val="000000"/>
                          </a:solidFill>
                          <a:effectLst/>
                          <a:latin typeface="Times New Roman" panose="02020603050405020304" pitchFamily="18" charset="0"/>
                        </a:rPr>
                        <a:t>Cash</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133,667 </a:t>
                      </a:r>
                    </a:p>
                  </a:txBody>
                  <a:tcPr marL="0" marR="0" marT="0" marB="0" anchor="b">
                    <a:solidFill>
                      <a:srgbClr val="00B050"/>
                    </a:solidFill>
                  </a:tcPr>
                </a:tc>
                <a:extLst>
                  <a:ext uri="{0D108BD9-81ED-4DB2-BD59-A6C34878D82A}">
                    <a16:rowId xmlns:a16="http://schemas.microsoft.com/office/drawing/2014/main" val="3349291197"/>
                  </a:ext>
                </a:extLst>
              </a:tr>
              <a:tr h="192251">
                <a:tc>
                  <a:txBody>
                    <a:bodyPr/>
                    <a:lstStyle/>
                    <a:p>
                      <a:pPr algn="l" fontAlgn="b"/>
                      <a:r>
                        <a:rPr lang="en-US" sz="1100" b="0" i="0" u="none" strike="noStrike">
                          <a:solidFill>
                            <a:srgbClr val="000000"/>
                          </a:solidFill>
                          <a:effectLst/>
                          <a:latin typeface="Times New Roman" panose="02020603050405020304" pitchFamily="18" charset="0"/>
                        </a:rPr>
                        <a:t>Other investments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0</a:t>
                      </a:r>
                    </a:p>
                  </a:txBody>
                  <a:tcPr marL="0" marR="0" marT="0" marB="0" anchor="b">
                    <a:solidFill>
                      <a:srgbClr val="00B050"/>
                    </a:solidFill>
                  </a:tcPr>
                </a:tc>
                <a:extLst>
                  <a:ext uri="{0D108BD9-81ED-4DB2-BD59-A6C34878D82A}">
                    <a16:rowId xmlns:a16="http://schemas.microsoft.com/office/drawing/2014/main" val="1771292519"/>
                  </a:ext>
                </a:extLst>
              </a:tr>
              <a:tr h="370332">
                <a:tc>
                  <a:txBody>
                    <a:bodyPr/>
                    <a:lstStyle/>
                    <a:p>
                      <a:pPr algn="l" fontAlgn="b"/>
                      <a:r>
                        <a:rPr lang="en-US" sz="1100" b="0" i="0" u="none" strike="noStrike">
                          <a:solidFill>
                            <a:srgbClr val="000000"/>
                          </a:solidFill>
                          <a:effectLst/>
                          <a:latin typeface="Times New Roman" panose="02020603050405020304" pitchFamily="18" charset="0"/>
                        </a:rPr>
                        <a:t>non-operating Assets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528,384 </a:t>
                      </a:r>
                    </a:p>
                  </a:txBody>
                  <a:tcPr marL="0" marR="0" marT="0" marB="0" anchor="b">
                    <a:solidFill>
                      <a:srgbClr val="00B050"/>
                    </a:solidFill>
                  </a:tcPr>
                </a:tc>
                <a:extLst>
                  <a:ext uri="{0D108BD9-81ED-4DB2-BD59-A6C34878D82A}">
                    <a16:rowId xmlns:a16="http://schemas.microsoft.com/office/drawing/2014/main" val="1133103303"/>
                  </a:ext>
                </a:extLst>
              </a:tr>
              <a:tr h="192251">
                <a:tc>
                  <a:txBody>
                    <a:bodyPr/>
                    <a:lstStyle/>
                    <a:p>
                      <a:pPr algn="l" fontAlgn="b"/>
                      <a:r>
                        <a:rPr lang="en-US" sz="1100" b="1" i="0" u="none" strike="noStrike">
                          <a:solidFill>
                            <a:srgbClr val="000000"/>
                          </a:solidFill>
                          <a:effectLst/>
                          <a:latin typeface="Times New Roman" panose="02020603050405020304" pitchFamily="18" charset="0"/>
                        </a:rPr>
                        <a:t>Enterprise Value</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2,610,681</a:t>
                      </a:r>
                    </a:p>
                  </a:txBody>
                  <a:tcPr marL="0" marR="0" marT="0" marB="0" anchor="b">
                    <a:solidFill>
                      <a:srgbClr val="00B050"/>
                    </a:solidFill>
                  </a:tcPr>
                </a:tc>
                <a:extLst>
                  <a:ext uri="{0D108BD9-81ED-4DB2-BD59-A6C34878D82A}">
                    <a16:rowId xmlns:a16="http://schemas.microsoft.com/office/drawing/2014/main" val="1099488614"/>
                  </a:ext>
                </a:extLst>
              </a:tr>
              <a:tr h="192251">
                <a:tc>
                  <a:txBody>
                    <a:bodyPr/>
                    <a:lstStyle/>
                    <a:p>
                      <a:pPr algn="l" fontAlgn="b"/>
                      <a:r>
                        <a:rPr lang="en-US" sz="1100" b="0" i="0" u="none" strike="noStrike">
                          <a:solidFill>
                            <a:srgbClr val="000000"/>
                          </a:solidFill>
                          <a:effectLst/>
                          <a:latin typeface="Times New Roman" panose="02020603050405020304" pitchFamily="18" charset="0"/>
                        </a:rPr>
                        <a:t>Total borrowings and lease liabilities</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317,262 </a:t>
                      </a:r>
                    </a:p>
                  </a:txBody>
                  <a:tcPr marL="0" marR="0" marT="0" marB="0" anchor="b">
                    <a:solidFill>
                      <a:srgbClr val="00B050"/>
                    </a:solidFill>
                  </a:tcPr>
                </a:tc>
                <a:extLst>
                  <a:ext uri="{0D108BD9-81ED-4DB2-BD59-A6C34878D82A}">
                    <a16:rowId xmlns:a16="http://schemas.microsoft.com/office/drawing/2014/main" val="2574794920"/>
                  </a:ext>
                </a:extLst>
              </a:tr>
              <a:tr h="370332">
                <a:tc>
                  <a:txBody>
                    <a:bodyPr/>
                    <a:lstStyle/>
                    <a:p>
                      <a:pPr algn="l" fontAlgn="b"/>
                      <a:r>
                        <a:rPr lang="en-US" sz="1100" b="0" i="0" u="none" strike="noStrike">
                          <a:solidFill>
                            <a:srgbClr val="000000"/>
                          </a:solidFill>
                          <a:effectLst/>
                          <a:latin typeface="Times New Roman" panose="02020603050405020304" pitchFamily="18" charset="0"/>
                        </a:rPr>
                        <a:t>Provision</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63,709 </a:t>
                      </a:r>
                    </a:p>
                  </a:txBody>
                  <a:tcPr marL="0" marR="0" marT="0" marB="0" anchor="b">
                    <a:solidFill>
                      <a:srgbClr val="00B050"/>
                    </a:solidFill>
                  </a:tcPr>
                </a:tc>
                <a:extLst>
                  <a:ext uri="{0D108BD9-81ED-4DB2-BD59-A6C34878D82A}">
                    <a16:rowId xmlns:a16="http://schemas.microsoft.com/office/drawing/2014/main" val="3243625049"/>
                  </a:ext>
                </a:extLst>
              </a:tr>
              <a:tr h="192251">
                <a:tc>
                  <a:txBody>
                    <a:bodyPr/>
                    <a:lstStyle/>
                    <a:p>
                      <a:pPr algn="l" fontAlgn="b"/>
                      <a:r>
                        <a:rPr lang="en-US" sz="1100" b="0" i="0" u="none" strike="noStrike">
                          <a:solidFill>
                            <a:srgbClr val="000000"/>
                          </a:solidFill>
                          <a:effectLst/>
                          <a:latin typeface="Times New Roman" panose="02020603050405020304" pitchFamily="18" charset="0"/>
                        </a:rPr>
                        <a:t>Deferred Tax</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343,179 </a:t>
                      </a:r>
                    </a:p>
                  </a:txBody>
                  <a:tcPr marL="0" marR="0" marT="0" marB="0" anchor="b">
                    <a:solidFill>
                      <a:srgbClr val="00B050"/>
                    </a:solidFill>
                  </a:tcPr>
                </a:tc>
                <a:extLst>
                  <a:ext uri="{0D108BD9-81ED-4DB2-BD59-A6C34878D82A}">
                    <a16:rowId xmlns:a16="http://schemas.microsoft.com/office/drawing/2014/main" val="1669371849"/>
                  </a:ext>
                </a:extLst>
              </a:tr>
              <a:tr h="192251">
                <a:tc>
                  <a:txBody>
                    <a:bodyPr/>
                    <a:lstStyle/>
                    <a:p>
                      <a:pPr algn="l" fontAlgn="b"/>
                      <a:r>
                        <a:rPr lang="en-US" sz="1100" b="1" i="0" u="none" strike="noStrike">
                          <a:solidFill>
                            <a:srgbClr val="000000"/>
                          </a:solidFill>
                          <a:effectLst/>
                          <a:latin typeface="Times New Roman" panose="02020603050405020304" pitchFamily="18" charset="0"/>
                        </a:rPr>
                        <a:t>Total Obligation</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a:solidFill>
                            <a:srgbClr val="000000"/>
                          </a:solidFill>
                          <a:effectLst/>
                          <a:latin typeface="Times New Roman" panose="02020603050405020304" pitchFamily="18" charset="0"/>
                        </a:rPr>
                        <a:t>724,150 </a:t>
                      </a:r>
                    </a:p>
                  </a:txBody>
                  <a:tcPr marL="0" marR="0" marT="0" marB="0" anchor="b">
                    <a:solidFill>
                      <a:srgbClr val="00B050"/>
                    </a:solidFill>
                  </a:tcPr>
                </a:tc>
                <a:extLst>
                  <a:ext uri="{0D108BD9-81ED-4DB2-BD59-A6C34878D82A}">
                    <a16:rowId xmlns:a16="http://schemas.microsoft.com/office/drawing/2014/main" val="4258203668"/>
                  </a:ext>
                </a:extLst>
              </a:tr>
              <a:tr h="192251">
                <a:tc>
                  <a:txBody>
                    <a:bodyPr/>
                    <a:lstStyle/>
                    <a:p>
                      <a:pPr algn="l" fontAlgn="b"/>
                      <a:r>
                        <a:rPr lang="en-US" sz="1100" b="1" i="0" u="none" strike="noStrike">
                          <a:solidFill>
                            <a:srgbClr val="000000"/>
                          </a:solidFill>
                          <a:effectLst/>
                          <a:latin typeface="Times New Roman" panose="02020603050405020304" pitchFamily="18" charset="0"/>
                        </a:rPr>
                        <a:t>Equity Value</a:t>
                      </a: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1,886,531</a:t>
                      </a:r>
                    </a:p>
                  </a:txBody>
                  <a:tcPr marL="0" marR="0" marT="0" marB="0" anchor="b">
                    <a:solidFill>
                      <a:srgbClr val="00B050"/>
                    </a:solidFill>
                  </a:tcPr>
                </a:tc>
                <a:extLst>
                  <a:ext uri="{0D108BD9-81ED-4DB2-BD59-A6C34878D82A}">
                    <a16:rowId xmlns:a16="http://schemas.microsoft.com/office/drawing/2014/main" val="1140592107"/>
                  </a:ext>
                </a:extLst>
              </a:tr>
              <a:tr h="185166">
                <a:tc>
                  <a:txBody>
                    <a:bodyPr/>
                    <a:lstStyle/>
                    <a:p>
                      <a:pPr algn="l" fontAlgn="b"/>
                      <a:r>
                        <a:rPr lang="en-US" sz="1100" b="1" i="0" u="none" strike="noStrike">
                          <a:solidFill>
                            <a:srgbClr val="000000"/>
                          </a:solidFill>
                          <a:effectLst/>
                          <a:latin typeface="Times New Roman" panose="02020603050405020304" pitchFamily="18" charset="0"/>
                        </a:rPr>
                        <a:t>Implied Share Price</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0" i="0" u="none" strike="noStrike">
                          <a:solidFill>
                            <a:srgbClr val="FF0000"/>
                          </a:solidFill>
                          <a:effectLst/>
                          <a:latin typeface="Times New Roman" panose="02020603050405020304" pitchFamily="18" charset="0"/>
                        </a:rPr>
                        <a:t>3,206</a:t>
                      </a:r>
                    </a:p>
                  </a:txBody>
                  <a:tcPr marL="0" marR="0" marT="0" marB="0" anchor="b">
                    <a:solidFill>
                      <a:srgbClr val="00B050"/>
                    </a:solidFill>
                  </a:tcPr>
                </a:tc>
                <a:extLst>
                  <a:ext uri="{0D108BD9-81ED-4DB2-BD59-A6C34878D82A}">
                    <a16:rowId xmlns:a16="http://schemas.microsoft.com/office/drawing/2014/main" val="437331592"/>
                  </a:ext>
                </a:extLst>
              </a:tr>
              <a:tr h="185166">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4153136806"/>
                  </a:ext>
                </a:extLst>
              </a:tr>
            </a:tbl>
          </a:graphicData>
        </a:graphic>
      </p:graphicFrame>
      <p:sp>
        <p:nvSpPr>
          <p:cNvPr id="8" name="Rectangle 7"/>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0541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0113" y="2669192"/>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90454135"/>
              </p:ext>
            </p:extLst>
          </p:nvPr>
        </p:nvGraphicFramePr>
        <p:xfrm>
          <a:off x="265429" y="1137583"/>
          <a:ext cx="10443207" cy="2898432"/>
        </p:xfrm>
        <a:graphic>
          <a:graphicData uri="http://schemas.openxmlformats.org/drawingml/2006/table">
            <a:tbl>
              <a:tblPr>
                <a:tableStyleId>{5C22544A-7EE6-4342-B048-85BDC9FD1C3A}</a:tableStyleId>
              </a:tblPr>
              <a:tblGrid>
                <a:gridCol w="2924099">
                  <a:extLst>
                    <a:ext uri="{9D8B030D-6E8A-4147-A177-3AD203B41FA5}">
                      <a16:colId xmlns:a16="http://schemas.microsoft.com/office/drawing/2014/main" val="2373162845"/>
                    </a:ext>
                  </a:extLst>
                </a:gridCol>
                <a:gridCol w="556971">
                  <a:extLst>
                    <a:ext uri="{9D8B030D-6E8A-4147-A177-3AD203B41FA5}">
                      <a16:colId xmlns:a16="http://schemas.microsoft.com/office/drawing/2014/main" val="3960588275"/>
                    </a:ext>
                  </a:extLst>
                </a:gridCol>
                <a:gridCol w="556971">
                  <a:extLst>
                    <a:ext uri="{9D8B030D-6E8A-4147-A177-3AD203B41FA5}">
                      <a16:colId xmlns:a16="http://schemas.microsoft.com/office/drawing/2014/main" val="3407520804"/>
                    </a:ext>
                  </a:extLst>
                </a:gridCol>
                <a:gridCol w="556971">
                  <a:extLst>
                    <a:ext uri="{9D8B030D-6E8A-4147-A177-3AD203B41FA5}">
                      <a16:colId xmlns:a16="http://schemas.microsoft.com/office/drawing/2014/main" val="733239962"/>
                    </a:ext>
                  </a:extLst>
                </a:gridCol>
                <a:gridCol w="556971">
                  <a:extLst>
                    <a:ext uri="{9D8B030D-6E8A-4147-A177-3AD203B41FA5}">
                      <a16:colId xmlns:a16="http://schemas.microsoft.com/office/drawing/2014/main" val="931676584"/>
                    </a:ext>
                  </a:extLst>
                </a:gridCol>
                <a:gridCol w="661403">
                  <a:extLst>
                    <a:ext uri="{9D8B030D-6E8A-4147-A177-3AD203B41FA5}">
                      <a16:colId xmlns:a16="http://schemas.microsoft.com/office/drawing/2014/main" val="3589441102"/>
                    </a:ext>
                  </a:extLst>
                </a:gridCol>
                <a:gridCol w="661403">
                  <a:extLst>
                    <a:ext uri="{9D8B030D-6E8A-4147-A177-3AD203B41FA5}">
                      <a16:colId xmlns:a16="http://schemas.microsoft.com/office/drawing/2014/main" val="647360762"/>
                    </a:ext>
                  </a:extLst>
                </a:gridCol>
                <a:gridCol w="661403">
                  <a:extLst>
                    <a:ext uri="{9D8B030D-6E8A-4147-A177-3AD203B41FA5}">
                      <a16:colId xmlns:a16="http://schemas.microsoft.com/office/drawing/2014/main" val="2341471720"/>
                    </a:ext>
                  </a:extLst>
                </a:gridCol>
                <a:gridCol w="661403">
                  <a:extLst>
                    <a:ext uri="{9D8B030D-6E8A-4147-A177-3AD203B41FA5}">
                      <a16:colId xmlns:a16="http://schemas.microsoft.com/office/drawing/2014/main" val="2693146666"/>
                    </a:ext>
                  </a:extLst>
                </a:gridCol>
                <a:gridCol w="661403">
                  <a:extLst>
                    <a:ext uri="{9D8B030D-6E8A-4147-A177-3AD203B41FA5}">
                      <a16:colId xmlns:a16="http://schemas.microsoft.com/office/drawing/2014/main" val="923281618"/>
                    </a:ext>
                  </a:extLst>
                </a:gridCol>
                <a:gridCol w="661403">
                  <a:extLst>
                    <a:ext uri="{9D8B030D-6E8A-4147-A177-3AD203B41FA5}">
                      <a16:colId xmlns:a16="http://schemas.microsoft.com/office/drawing/2014/main" val="720018059"/>
                    </a:ext>
                  </a:extLst>
                </a:gridCol>
                <a:gridCol w="661403">
                  <a:extLst>
                    <a:ext uri="{9D8B030D-6E8A-4147-A177-3AD203B41FA5}">
                      <a16:colId xmlns:a16="http://schemas.microsoft.com/office/drawing/2014/main" val="2037527194"/>
                    </a:ext>
                  </a:extLst>
                </a:gridCol>
                <a:gridCol w="661403">
                  <a:extLst>
                    <a:ext uri="{9D8B030D-6E8A-4147-A177-3AD203B41FA5}">
                      <a16:colId xmlns:a16="http://schemas.microsoft.com/office/drawing/2014/main" val="223793181"/>
                    </a:ext>
                  </a:extLst>
                </a:gridCol>
              </a:tblGrid>
              <a:tr h="221088">
                <a:tc>
                  <a:txBody>
                    <a:bodyPr/>
                    <a:lstStyle/>
                    <a:p>
                      <a:pPr algn="ctr" fontAlgn="b"/>
                      <a:r>
                        <a:rPr lang="en-US" sz="1000" b="0" i="0" u="none" strike="noStrike">
                          <a:solidFill>
                            <a:srgbClr val="FFFFFF"/>
                          </a:solidFill>
                          <a:effectLst/>
                          <a:latin typeface="Arial" panose="020B0604020202020204" pitchFamily="34" charset="0"/>
                        </a:rPr>
                        <a:t>Discounted Cash Flow Valuation</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2016A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2017A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2018A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2019A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2020A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2021A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2022E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2023E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2024E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2025E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2026E</a:t>
                      </a:r>
                    </a:p>
                  </a:txBody>
                  <a:tcPr marL="0" marR="0" marT="0" marB="0" anchor="b">
                    <a:solidFill>
                      <a:schemeClr val="tx1"/>
                    </a:solidFill>
                  </a:tcPr>
                </a:tc>
                <a:extLst>
                  <a:ext uri="{0D108BD9-81ED-4DB2-BD59-A6C34878D82A}">
                    <a16:rowId xmlns:a16="http://schemas.microsoft.com/office/drawing/2014/main" val="2865123401"/>
                  </a:ext>
                </a:extLst>
              </a:tr>
              <a:tr h="192251">
                <a:tc>
                  <a:txBody>
                    <a:bodyPr/>
                    <a:lstStyle/>
                    <a:p>
                      <a:pPr algn="l" fontAlgn="b"/>
                      <a:r>
                        <a:rPr lang="en-US" sz="1100" b="1" i="0" u="none" strike="noStrike" smtClean="0">
                          <a:solidFill>
                            <a:srgbClr val="000000"/>
                          </a:solidFill>
                          <a:effectLst/>
                          <a:latin typeface="Times New Roman" panose="02020603050405020304" pitchFamily="18" charset="0"/>
                        </a:rPr>
                        <a:t>Free Cash Flow</a:t>
                      </a:r>
                      <a:endParaRPr lang="en-US" sz="1100" b="1"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(40,016)</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118,132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80,394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11,775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26,624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77,125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88,939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104,673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134,174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183,616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186,521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814266617"/>
                  </a:ext>
                </a:extLst>
              </a:tr>
              <a:tr h="192251">
                <a:tc>
                  <a:txBody>
                    <a:bodyPr/>
                    <a:lstStyle/>
                    <a:p>
                      <a:pPr algn="l" fontAlgn="b"/>
                      <a:r>
                        <a:rPr lang="en-US" sz="1100" b="0" i="0" u="none" strike="noStrike" smtClean="0">
                          <a:solidFill>
                            <a:srgbClr val="000000"/>
                          </a:solidFill>
                          <a:effectLst/>
                          <a:latin typeface="Times New Roman" panose="02020603050405020304" pitchFamily="18" charset="0"/>
                        </a:rPr>
                        <a:t>Terminal Value</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1,120,421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2532072992"/>
                  </a:ext>
                </a:extLst>
              </a:tr>
              <a:tr h="192251">
                <a:tc>
                  <a:txBody>
                    <a:bodyPr/>
                    <a:lstStyle/>
                    <a:p>
                      <a:pPr algn="l" fontAlgn="b"/>
                      <a:r>
                        <a:rPr lang="en-US" sz="1100" b="1" i="0" u="none" strike="noStrike" smtClean="0">
                          <a:solidFill>
                            <a:srgbClr val="000000"/>
                          </a:solidFill>
                          <a:effectLst/>
                          <a:latin typeface="Times New Roman" panose="02020603050405020304" pitchFamily="18" charset="0"/>
                        </a:rPr>
                        <a:t>Total FCF</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(40,016)</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118,132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80,394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11,775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26,624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77,125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88,939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104,673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134,174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183,616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1,306,941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3408362275"/>
                  </a:ext>
                </a:extLst>
              </a:tr>
              <a:tr h="192251">
                <a:tc>
                  <a:txBody>
                    <a:bodyPr/>
                    <a:lstStyle/>
                    <a:p>
                      <a:pPr algn="l" fontAlgn="b"/>
                      <a:r>
                        <a:rPr lang="en-US" sz="1100" b="0" i="0" u="none" strike="noStrike" smtClean="0">
                          <a:solidFill>
                            <a:srgbClr val="000000"/>
                          </a:solidFill>
                          <a:effectLst/>
                          <a:latin typeface="Times New Roman" panose="02020603050405020304" pitchFamily="18" charset="0"/>
                        </a:rPr>
                        <a:t>Present Value of FCF</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smtClean="0">
                          <a:solidFill>
                            <a:srgbClr val="000000"/>
                          </a:solidFill>
                          <a:effectLst/>
                          <a:latin typeface="Times New Roman" panose="02020603050405020304" pitchFamily="18" charset="0"/>
                        </a:rPr>
                        <a:t>75,173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smtClean="0">
                          <a:solidFill>
                            <a:srgbClr val="000000"/>
                          </a:solidFill>
                          <a:effectLst/>
                          <a:latin typeface="Times New Roman" panose="02020603050405020304" pitchFamily="18" charset="0"/>
                        </a:rPr>
                        <a:t>74,779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smtClean="0">
                          <a:solidFill>
                            <a:srgbClr val="000000"/>
                          </a:solidFill>
                          <a:effectLst/>
                          <a:latin typeface="Times New Roman" panose="02020603050405020304" pitchFamily="18" charset="0"/>
                        </a:rPr>
                        <a:t>81,018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smtClean="0">
                          <a:solidFill>
                            <a:srgbClr val="000000"/>
                          </a:solidFill>
                          <a:effectLst/>
                          <a:latin typeface="Times New Roman" panose="02020603050405020304" pitchFamily="18" charset="0"/>
                        </a:rPr>
                        <a:t>93,712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smtClean="0">
                          <a:solidFill>
                            <a:srgbClr val="000000"/>
                          </a:solidFill>
                          <a:effectLst/>
                          <a:latin typeface="Times New Roman" panose="02020603050405020304" pitchFamily="18" charset="0"/>
                        </a:rPr>
                        <a:t>563,780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2229010441"/>
                  </a:ext>
                </a:extLst>
              </a:tr>
              <a:tr h="192251">
                <a:tc>
                  <a:txBody>
                    <a:bodyPr/>
                    <a:lstStyle/>
                    <a:p>
                      <a:pPr algn="l" fontAlgn="b"/>
                      <a:r>
                        <a:rPr lang="en-US" sz="1100" b="1" i="0" u="none" strike="noStrike" smtClean="0">
                          <a:solidFill>
                            <a:srgbClr val="000000"/>
                          </a:solidFill>
                          <a:effectLst/>
                          <a:latin typeface="Times New Roman" panose="02020603050405020304" pitchFamily="18" charset="0"/>
                        </a:rPr>
                        <a:t>Value from operations/ NPV</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888,462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1485873112"/>
                  </a:ext>
                </a:extLst>
              </a:tr>
              <a:tr h="192251">
                <a:tc>
                  <a:txBody>
                    <a:bodyPr/>
                    <a:lstStyle/>
                    <a:p>
                      <a:pPr algn="l" fontAlgn="b"/>
                      <a:r>
                        <a:rPr lang="en-US" sz="1100" b="0" i="0" u="none" strike="noStrike" smtClean="0">
                          <a:solidFill>
                            <a:srgbClr val="000000"/>
                          </a:solidFill>
                          <a:effectLst/>
                          <a:latin typeface="Times New Roman" panose="02020603050405020304" pitchFamily="18" charset="0"/>
                        </a:rPr>
                        <a:t>Add Cash</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smtClean="0">
                          <a:solidFill>
                            <a:srgbClr val="000000"/>
                          </a:solidFill>
                          <a:effectLst/>
                          <a:latin typeface="Times New Roman" panose="02020603050405020304" pitchFamily="18" charset="0"/>
                        </a:rPr>
                        <a:t>133,667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3092808724"/>
                  </a:ext>
                </a:extLst>
              </a:tr>
              <a:tr h="192251">
                <a:tc>
                  <a:txBody>
                    <a:bodyPr/>
                    <a:lstStyle/>
                    <a:p>
                      <a:pPr algn="l" fontAlgn="b"/>
                      <a:r>
                        <a:rPr lang="en-US" sz="1100" b="1" i="0" u="none" strike="noStrike" smtClean="0">
                          <a:solidFill>
                            <a:srgbClr val="000000"/>
                          </a:solidFill>
                          <a:effectLst/>
                          <a:latin typeface="Times New Roman" panose="02020603050405020304" pitchFamily="18" charset="0"/>
                        </a:rPr>
                        <a:t>Enterprise Value</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1,022,129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2634396945"/>
                  </a:ext>
                </a:extLst>
              </a:tr>
              <a:tr h="192251">
                <a:tc>
                  <a:txBody>
                    <a:bodyPr/>
                    <a:lstStyle/>
                    <a:p>
                      <a:pPr algn="l" fontAlgn="b"/>
                      <a:r>
                        <a:rPr lang="en-US" sz="1100" b="0" i="0" u="none" strike="noStrike" smtClean="0">
                          <a:solidFill>
                            <a:srgbClr val="000000"/>
                          </a:solidFill>
                          <a:effectLst/>
                          <a:latin typeface="Times New Roman" panose="02020603050405020304" pitchFamily="18" charset="0"/>
                        </a:rPr>
                        <a:t>Borrowings</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smtClean="0">
                          <a:solidFill>
                            <a:srgbClr val="000000"/>
                          </a:solidFill>
                          <a:effectLst/>
                          <a:latin typeface="Times New Roman" panose="02020603050405020304" pitchFamily="18" charset="0"/>
                        </a:rPr>
                        <a:t>315,791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1103656101"/>
                  </a:ext>
                </a:extLst>
              </a:tr>
              <a:tr h="192251">
                <a:tc>
                  <a:txBody>
                    <a:bodyPr/>
                    <a:lstStyle/>
                    <a:p>
                      <a:pPr algn="l" fontAlgn="b"/>
                      <a:r>
                        <a:rPr lang="en-US" sz="1100" b="0" i="0" u="none" strike="noStrike" smtClean="0">
                          <a:solidFill>
                            <a:srgbClr val="000000"/>
                          </a:solidFill>
                          <a:effectLst/>
                          <a:latin typeface="Times New Roman" panose="02020603050405020304" pitchFamily="18" charset="0"/>
                        </a:rPr>
                        <a:t>Lease</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smtClean="0">
                          <a:solidFill>
                            <a:srgbClr val="000000"/>
                          </a:solidFill>
                          <a:effectLst/>
                          <a:latin typeface="Times New Roman" panose="02020603050405020304" pitchFamily="18" charset="0"/>
                        </a:rPr>
                        <a:t>1,471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3501666967"/>
                  </a:ext>
                </a:extLst>
              </a:tr>
              <a:tr h="192251">
                <a:tc>
                  <a:txBody>
                    <a:bodyPr/>
                    <a:lstStyle/>
                    <a:p>
                      <a:pPr algn="l" fontAlgn="b"/>
                      <a:r>
                        <a:rPr lang="en-US" sz="1100" b="0" i="0" u="none" strike="noStrike" smtClean="0">
                          <a:solidFill>
                            <a:srgbClr val="000000"/>
                          </a:solidFill>
                          <a:effectLst/>
                          <a:latin typeface="Times New Roman" panose="02020603050405020304" pitchFamily="18" charset="0"/>
                        </a:rPr>
                        <a:t>Employee Obligations</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smtClean="0">
                          <a:solidFill>
                            <a:srgbClr val="000000"/>
                          </a:solidFill>
                          <a:effectLst/>
                          <a:latin typeface="Times New Roman" panose="02020603050405020304" pitchFamily="18" charset="0"/>
                        </a:rPr>
                        <a:t>4,181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1634253463"/>
                  </a:ext>
                </a:extLst>
              </a:tr>
              <a:tr h="370332">
                <a:tc>
                  <a:txBody>
                    <a:bodyPr/>
                    <a:lstStyle/>
                    <a:p>
                      <a:pPr algn="l" fontAlgn="b"/>
                      <a:r>
                        <a:rPr lang="en-US" sz="1100" b="0" i="0" u="none" strike="noStrike" smtClean="0">
                          <a:solidFill>
                            <a:srgbClr val="000000"/>
                          </a:solidFill>
                          <a:effectLst/>
                          <a:latin typeface="Times New Roman" panose="02020603050405020304" pitchFamily="18" charset="0"/>
                        </a:rPr>
                        <a:t>Total Obligations</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321,443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3782160442"/>
                  </a:ext>
                </a:extLst>
              </a:tr>
              <a:tr h="192251">
                <a:tc>
                  <a:txBody>
                    <a:bodyPr/>
                    <a:lstStyle/>
                    <a:p>
                      <a:pPr algn="l" fontAlgn="b"/>
                      <a:r>
                        <a:rPr lang="en-US" sz="1100" b="0" i="0" u="none" strike="noStrike" smtClean="0">
                          <a:solidFill>
                            <a:srgbClr val="000000"/>
                          </a:solidFill>
                          <a:effectLst/>
                          <a:latin typeface="Times New Roman" panose="02020603050405020304" pitchFamily="18" charset="0"/>
                        </a:rPr>
                        <a:t>Equity Value</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r>
                        <a:rPr lang="en-US" sz="1100" b="0" i="0" u="none" strike="noStrike" smtClean="0">
                          <a:solidFill>
                            <a:srgbClr val="000000"/>
                          </a:solidFill>
                          <a:effectLst/>
                          <a:latin typeface="Times New Roman" panose="02020603050405020304" pitchFamily="18" charset="0"/>
                        </a:rPr>
                        <a:t> </a:t>
                      </a:r>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1" i="0" u="none" strike="noStrike" smtClean="0">
                          <a:solidFill>
                            <a:srgbClr val="000000"/>
                          </a:solidFill>
                          <a:effectLst/>
                          <a:latin typeface="Times New Roman" panose="02020603050405020304" pitchFamily="18" charset="0"/>
                        </a:rPr>
                        <a:t>700,686 </a:t>
                      </a:r>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1257691717"/>
                  </a:ext>
                </a:extLst>
              </a:tr>
              <a:tr h="192251">
                <a:tc>
                  <a:txBody>
                    <a:bodyPr/>
                    <a:lstStyle/>
                    <a:p>
                      <a:pPr algn="l" fontAlgn="b"/>
                      <a:r>
                        <a:rPr lang="en-US" sz="1100" b="1" i="0" u="none" strike="noStrike" dirty="0" smtClean="0">
                          <a:solidFill>
                            <a:srgbClr val="000000"/>
                          </a:solidFill>
                          <a:effectLst/>
                          <a:latin typeface="Times New Roman" panose="02020603050405020304" pitchFamily="18" charset="0"/>
                        </a:rPr>
                        <a:t>Implied Share Price</a:t>
                      </a:r>
                      <a:endParaRPr lang="en-US" sz="1100" b="1" i="0" u="none" strike="noStrike" dirty="0">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solidFill>
                  </a:tcPr>
                </a:tc>
                <a:tc>
                  <a:txBody>
                    <a:bodyPr/>
                    <a:lstStyle/>
                    <a:p>
                      <a:pPr algn="r" fontAlgn="b"/>
                      <a:r>
                        <a:rPr lang="en-US" sz="1100" b="0" i="0" u="none" strike="noStrike" dirty="0" smtClean="0">
                          <a:solidFill>
                            <a:srgbClr val="FF0000"/>
                          </a:solidFill>
                          <a:effectLst/>
                          <a:latin typeface="Times New Roman" panose="02020603050405020304" pitchFamily="18" charset="0"/>
                        </a:rPr>
                        <a:t>1191</a:t>
                      </a:r>
                      <a:endParaRPr lang="en-US" sz="1100" b="0" i="0" u="none" strike="noStrike" dirty="0">
                        <a:solidFill>
                          <a:srgbClr val="FF0000"/>
                        </a:solidFill>
                        <a:effectLst/>
                        <a:latin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1804593270"/>
                  </a:ext>
                </a:extLst>
              </a:tr>
            </a:tbl>
          </a:graphicData>
        </a:graphic>
      </p:graphicFrame>
      <p:sp>
        <p:nvSpPr>
          <p:cNvPr id="8" name="Rectangle 7"/>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525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2923" y="477026"/>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860"/>
            <a:ext cx="7001513" cy="3308598"/>
          </a:xfrm>
          <a:prstGeom prst="rect">
            <a:avLst/>
          </a:prstGeom>
          <a:noFill/>
        </p:spPr>
        <p:txBody>
          <a:bodyPr wrap="square" rtlCol="0">
            <a:spAutoFit/>
          </a:bodyPr>
          <a:lstStyle/>
          <a:p>
            <a:pPr algn="just"/>
            <a:r>
              <a:rPr lang="en-US" sz="1100" b="1" dirty="0" smtClean="0">
                <a:solidFill>
                  <a:srgbClr val="00B050"/>
                </a:solidFill>
                <a:latin typeface="Times New Roman" panose="02020603050405020304" pitchFamily="18" charset="0"/>
                <a:cs typeface="Times New Roman" panose="02020603050405020304" pitchFamily="18" charset="0"/>
              </a:rPr>
              <a:t>Financial </a:t>
            </a:r>
            <a:r>
              <a:rPr lang="en-US" sz="1100" b="1" dirty="0">
                <a:solidFill>
                  <a:srgbClr val="00B050"/>
                </a:solidFill>
                <a:latin typeface="Times New Roman" panose="02020603050405020304" pitchFamily="18" charset="0"/>
                <a:cs typeface="Times New Roman" panose="02020603050405020304" pitchFamily="18" charset="0"/>
              </a:rPr>
              <a:t>Analysis </a:t>
            </a:r>
            <a:endParaRPr lang="en-US" sz="1100" dirty="0">
              <a:solidFill>
                <a:srgbClr val="00B050"/>
              </a:solidFill>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Topline Growth Beyond Pre-Pandemic Levels in FY’21</a:t>
            </a:r>
          </a:p>
          <a:p>
            <a:r>
              <a:rPr lang="en-US" sz="1200" b="1" dirty="0">
                <a:latin typeface="Times New Roman" panose="02020603050405020304" pitchFamily="18" charset="0"/>
                <a:cs typeface="Times New Roman" panose="02020603050405020304" pitchFamily="18" charset="0"/>
              </a:rPr>
              <a:t>Historical</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a:t>
            </a:r>
          </a:p>
          <a:p>
            <a:pPr algn="just"/>
            <a:r>
              <a:rPr lang="en-US" sz="1200" dirty="0">
                <a:latin typeface="Times New Roman" panose="02020603050405020304" pitchFamily="18" charset="0"/>
                <a:cs typeface="Times New Roman" panose="02020603050405020304" pitchFamily="18" charset="0"/>
              </a:rPr>
              <a:t>FY’21 saw a significant uptick in revenue as revenue was up 54% YoY (from </a:t>
            </a:r>
            <a:r>
              <a:rPr lang="en-US" sz="1200" dirty="0" smtClean="0">
                <a:latin typeface="Times New Roman" panose="02020603050405020304" pitchFamily="18" charset="0"/>
                <a:cs typeface="Times New Roman" panose="02020603050405020304" pitchFamily="18" charset="0"/>
              </a:rPr>
              <a:t>#191bn </a:t>
            </a:r>
            <a:r>
              <a:rPr lang="en-US" sz="1200" dirty="0">
                <a:latin typeface="Times New Roman" panose="02020603050405020304" pitchFamily="18" charset="0"/>
                <a:cs typeface="Times New Roman" panose="02020603050405020304" pitchFamily="18" charset="0"/>
              </a:rPr>
              <a:t>in 2020 to </a:t>
            </a:r>
            <a:r>
              <a:rPr lang="en-US" sz="1200" dirty="0" smtClean="0">
                <a:latin typeface="Times New Roman" panose="02020603050405020304" pitchFamily="18" charset="0"/>
                <a:cs typeface="Times New Roman" panose="02020603050405020304" pitchFamily="18" charset="0"/>
              </a:rPr>
              <a:t>#294bn </a:t>
            </a:r>
            <a:r>
              <a:rPr lang="en-US" sz="1200" dirty="0">
                <a:latin typeface="Times New Roman" panose="02020603050405020304" pitchFamily="18" charset="0"/>
                <a:cs typeface="Times New Roman" panose="02020603050405020304" pitchFamily="18" charset="0"/>
              </a:rPr>
              <a:t>in 2021). This growth was driven majorly by the crude oil segment of the business which contributed 84% to the total revenue generated during the fiscal year. Revenue from the oil segment of the business grew by 64% YoY driven majorly by a rebound in crude oil prices from an average of $39 in FY’20 to $71 in 2021 following the ease of lockdown and reopening of economic activities globally after the COVID-19 pandemic hit in 2020. </a:t>
            </a:r>
            <a:r>
              <a:rPr lang="en-US" sz="1200" dirty="0" smtClean="0">
                <a:latin typeface="Times New Roman" panose="02020603050405020304" pitchFamily="18" charset="0"/>
                <a:cs typeface="Times New Roman" panose="02020603050405020304" pitchFamily="18" charset="0"/>
              </a:rPr>
              <a:t>Although </a:t>
            </a:r>
            <a:r>
              <a:rPr lang="en-US" sz="1200" dirty="0">
                <a:latin typeface="Times New Roman" panose="02020603050405020304" pitchFamily="18" charset="0"/>
                <a:cs typeface="Times New Roman" panose="02020603050405020304" pitchFamily="18" charset="0"/>
              </a:rPr>
              <a:t>crude oil production volumes dropped by 14% YoY from 33kbopd in FY’20 to 29kbopd in FY’21 owing to suspension of export activities at the Forcados export terminal.</a:t>
            </a:r>
          </a:p>
          <a:p>
            <a:pPr algn="just"/>
            <a:endParaRPr lang="en-US" sz="1200" dirty="0" smtClean="0">
              <a:latin typeface="Times New Roman" panose="02020603050405020304" pitchFamily="18" charset="0"/>
              <a:cs typeface="Times New Roman" panose="02020603050405020304" pitchFamily="18" charset="0"/>
            </a:endParaRPr>
          </a:p>
          <a:p>
            <a:pPr algn="just"/>
            <a:r>
              <a:rPr lang="en-US" sz="1200" dirty="0" smtClean="0">
                <a:latin typeface="Times New Roman" panose="02020603050405020304" pitchFamily="18" charset="0"/>
                <a:cs typeface="Times New Roman" panose="02020603050405020304" pitchFamily="18" charset="0"/>
              </a:rPr>
              <a:t>On </a:t>
            </a:r>
            <a:r>
              <a:rPr lang="en-US" sz="1200" dirty="0">
                <a:latin typeface="Times New Roman" panose="02020603050405020304" pitchFamily="18" charset="0"/>
                <a:cs typeface="Times New Roman" panose="02020603050405020304" pitchFamily="18" charset="0"/>
              </a:rPr>
              <a:t>the Gas section of the business, Gas revenue contributed 16% to total revenue for the year and grew by 14% YoY on the back of a marginal increase in gas production (from 101Mmscf in 2020 to 108Mmscf in 2021) reflecting new gas wells coming onboard (Oben-50 and Oben-51). However, average gas price for the year was slightly lower (from $2.87 in 2020 to $2.85 in 2021) due to the impact of Government’s policy on the reduction of gas price on gas for power generation (Domestic Supply Obligation) from $2.5/</a:t>
            </a:r>
            <a:r>
              <a:rPr lang="en-US" sz="1200" dirty="0" err="1">
                <a:latin typeface="Times New Roman" panose="02020603050405020304" pitchFamily="18" charset="0"/>
                <a:cs typeface="Times New Roman" panose="02020603050405020304" pitchFamily="18" charset="0"/>
              </a:rPr>
              <a:t>Mscf</a:t>
            </a:r>
            <a:r>
              <a:rPr lang="en-US" sz="1200" dirty="0">
                <a:latin typeface="Times New Roman" panose="02020603050405020304" pitchFamily="18" charset="0"/>
                <a:cs typeface="Times New Roman" panose="02020603050405020304" pitchFamily="18" charset="0"/>
              </a:rPr>
              <a:t> to $2.18/</a:t>
            </a:r>
            <a:r>
              <a:rPr lang="en-US" sz="1200" dirty="0" err="1">
                <a:latin typeface="Times New Roman" panose="02020603050405020304" pitchFamily="18" charset="0"/>
                <a:cs typeface="Times New Roman" panose="02020603050405020304" pitchFamily="18" charset="0"/>
              </a:rPr>
              <a:t>Mscf</a:t>
            </a:r>
            <a:r>
              <a:rPr lang="en-US" sz="1200" dirty="0">
                <a:latin typeface="Times New Roman" panose="02020603050405020304" pitchFamily="18" charset="0"/>
                <a:cs typeface="Times New Roman" panose="02020603050405020304" pitchFamily="18" charset="0"/>
              </a:rPr>
              <a:t>. </a:t>
            </a:r>
          </a:p>
          <a:p>
            <a:endParaRPr lang="en-US" dirty="0"/>
          </a:p>
        </p:txBody>
      </p:sp>
      <p:sp>
        <p:nvSpPr>
          <p:cNvPr id="7" name="TextBox 6"/>
          <p:cNvSpPr txBox="1"/>
          <p:nvPr/>
        </p:nvSpPr>
        <p:spPr>
          <a:xfrm>
            <a:off x="7386634" y="477026"/>
            <a:ext cx="4614863" cy="6380974"/>
          </a:xfrm>
          <a:prstGeom prst="rect">
            <a:avLst/>
          </a:prstGeom>
          <a:noFill/>
        </p:spPr>
        <p:txBody>
          <a:bodyPr wrap="square" rtlCol="0">
            <a:spAutoFit/>
          </a:bodyPr>
          <a:lstStyle/>
          <a:p>
            <a:endParaRPr lang="en-US" dirty="0"/>
          </a:p>
        </p:txBody>
      </p:sp>
      <p:graphicFrame>
        <p:nvGraphicFramePr>
          <p:cNvPr id="8" name="Chart 7"/>
          <p:cNvGraphicFramePr/>
          <p:nvPr>
            <p:extLst>
              <p:ext uri="{D42A27DB-BD31-4B8C-83A1-F6EECF244321}">
                <p14:modId xmlns:p14="http://schemas.microsoft.com/office/powerpoint/2010/main" val="3371912192"/>
              </p:ext>
            </p:extLst>
          </p:nvPr>
        </p:nvGraphicFramePr>
        <p:xfrm>
          <a:off x="259475" y="3847180"/>
          <a:ext cx="6791402" cy="25393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3661512713"/>
              </p:ext>
            </p:extLst>
          </p:nvPr>
        </p:nvGraphicFramePr>
        <p:xfrm>
          <a:off x="7615238" y="756130"/>
          <a:ext cx="3887468" cy="201483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extLst>
              <p:ext uri="{D42A27DB-BD31-4B8C-83A1-F6EECF244321}">
                <p14:modId xmlns:p14="http://schemas.microsoft.com/office/powerpoint/2010/main" val="2327860668"/>
              </p:ext>
            </p:extLst>
          </p:nvPr>
        </p:nvGraphicFramePr>
        <p:xfrm>
          <a:off x="7453469" y="2929922"/>
          <a:ext cx="4049237" cy="183451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p:nvPr>
            <p:extLst>
              <p:ext uri="{D42A27DB-BD31-4B8C-83A1-F6EECF244321}">
                <p14:modId xmlns:p14="http://schemas.microsoft.com/office/powerpoint/2010/main" val="1950448279"/>
              </p:ext>
            </p:extLst>
          </p:nvPr>
        </p:nvGraphicFramePr>
        <p:xfrm>
          <a:off x="7615238" y="4974752"/>
          <a:ext cx="4050502" cy="1768948"/>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Box 11"/>
          <p:cNvSpPr txBox="1"/>
          <p:nvPr/>
        </p:nvSpPr>
        <p:spPr>
          <a:xfrm>
            <a:off x="542923" y="6386514"/>
            <a:ext cx="6200777" cy="461665"/>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Source: - </a:t>
            </a:r>
            <a:r>
              <a:rPr lang="en-US" sz="1200" dirty="0">
                <a:latin typeface="Times New Roman" panose="02020603050405020304" pitchFamily="18" charset="0"/>
                <a:cs typeface="Times New Roman" panose="02020603050405020304" pitchFamily="18" charset="0"/>
              </a:rPr>
              <a:t>: Company Financials, Gifted Analysts </a:t>
            </a:r>
            <a:r>
              <a:rPr lang="en-US" sz="1200" dirty="0" smtClean="0">
                <a:latin typeface="Times New Roman" panose="02020603050405020304" pitchFamily="18" charset="0"/>
                <a:cs typeface="Times New Roman" panose="02020603050405020304" pitchFamily="18" charset="0"/>
              </a:rPr>
              <a:t>Research</a:t>
            </a:r>
          </a:p>
          <a:p>
            <a:r>
              <a:rPr lang="en-US" sz="1200" dirty="0" smtClean="0">
                <a:latin typeface="Times New Roman" panose="02020603050405020304" pitchFamily="18" charset="0"/>
                <a:cs typeface="Times New Roman" panose="02020603050405020304" pitchFamily="18" charset="0"/>
              </a:rPr>
              <a:t>Revenue (NGN’ Millions) </a:t>
            </a:r>
            <a:r>
              <a:rPr lang="en-US" sz="1200" dirty="0">
                <a:latin typeface="Times New Roman" panose="02020603050405020304" pitchFamily="18" charset="0"/>
                <a:cs typeface="Times New Roman" panose="02020603050405020304" pitchFamily="18" charset="0"/>
              </a:rPr>
              <a:t>and </a:t>
            </a:r>
            <a:r>
              <a:rPr lang="en-US" sz="1200" dirty="0" smtClean="0">
                <a:latin typeface="Times New Roman" panose="02020603050405020304" pitchFamily="18" charset="0"/>
                <a:cs typeface="Times New Roman" panose="02020603050405020304" pitchFamily="18" charset="0"/>
              </a:rPr>
              <a:t>Growth</a:t>
            </a:r>
            <a:endParaRPr lang="en-US" sz="12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a:off x="114933" y="629373"/>
            <a:ext cx="11700830" cy="5598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sp>
        <p:nvSpPr>
          <p:cNvPr id="2" name="Rectangle 1"/>
          <p:cNvSpPr/>
          <p:nvPr/>
        </p:nvSpPr>
        <p:spPr>
          <a:xfrm>
            <a:off x="10681010" y="48258"/>
            <a:ext cx="1393662" cy="602714"/>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950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2923" y="477026"/>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2" y="813860"/>
            <a:ext cx="11857993" cy="3493264"/>
          </a:xfrm>
          <a:prstGeom prst="rect">
            <a:avLst/>
          </a:prstGeom>
          <a:noFill/>
        </p:spPr>
        <p:txBody>
          <a:bodyPr wrap="square" rtlCol="0">
            <a:spAutoFit/>
          </a:bodyPr>
          <a:lstStyle/>
          <a:p>
            <a:pPr algn="just"/>
            <a:r>
              <a:rPr lang="en-US" sz="1100" b="1" dirty="0" smtClean="0">
                <a:solidFill>
                  <a:srgbClr val="00B050"/>
                </a:solidFill>
                <a:latin typeface="Times New Roman" panose="02020603050405020304" pitchFamily="18" charset="0"/>
                <a:cs typeface="Times New Roman" panose="02020603050405020304" pitchFamily="18" charset="0"/>
              </a:rPr>
              <a:t>Financial </a:t>
            </a:r>
            <a:r>
              <a:rPr lang="en-US" sz="1100" b="1" dirty="0">
                <a:solidFill>
                  <a:srgbClr val="00B050"/>
                </a:solidFill>
                <a:latin typeface="Times New Roman" panose="02020603050405020304" pitchFamily="18" charset="0"/>
                <a:cs typeface="Times New Roman" panose="02020603050405020304" pitchFamily="18" charset="0"/>
              </a:rPr>
              <a:t>Analysis </a:t>
            </a:r>
            <a:endParaRPr lang="en-US" sz="1100" dirty="0">
              <a:solidFill>
                <a:srgbClr val="00B050"/>
              </a:solidFill>
              <a:latin typeface="Times New Roman" panose="02020603050405020304" pitchFamily="18" charset="0"/>
              <a:cs typeface="Times New Roman" panose="02020603050405020304" pitchFamily="18" charset="0"/>
            </a:endParaRPr>
          </a:p>
          <a:p>
            <a:r>
              <a:rPr lang="en-US" sz="1200" b="1" dirty="0" smtClean="0">
                <a:latin typeface="Times New Roman" panose="02020603050405020304" pitchFamily="18" charset="0"/>
                <a:cs typeface="Times New Roman" panose="02020603050405020304" pitchFamily="18" charset="0"/>
              </a:rPr>
              <a:t>Forecast</a:t>
            </a:r>
            <a:r>
              <a:rPr lang="en-US" sz="1200" dirty="0" smtClean="0">
                <a:latin typeface="Times New Roman" panose="02020603050405020304" pitchFamily="18" charset="0"/>
                <a:cs typeface="Times New Roman" panose="02020603050405020304" pitchFamily="18" charset="0"/>
              </a:rPr>
              <a:t>: - </a:t>
            </a:r>
            <a:r>
              <a:rPr lang="en-US" sz="1200" b="1" dirty="0">
                <a:latin typeface="Times New Roman" panose="02020603050405020304" pitchFamily="18" charset="0"/>
                <a:cs typeface="Times New Roman" panose="02020603050405020304" pitchFamily="18" charset="0"/>
              </a:rPr>
              <a:t>Global Dynamics Supports Topline </a:t>
            </a:r>
            <a:r>
              <a:rPr lang="en-US" sz="1200" b="1" dirty="0" smtClean="0">
                <a:latin typeface="Times New Roman" panose="02020603050405020304" pitchFamily="18" charset="0"/>
                <a:cs typeface="Times New Roman" panose="02020603050405020304" pitchFamily="18" charset="0"/>
              </a:rPr>
              <a:t>Growth</a:t>
            </a:r>
            <a:endParaRPr lang="en-US" sz="1200" dirty="0" smtClean="0">
              <a:latin typeface="Times New Roman" panose="02020603050405020304" pitchFamily="18" charset="0"/>
              <a:cs typeface="Times New Roman" panose="02020603050405020304" pitchFamily="18" charset="0"/>
            </a:endParaRPr>
          </a:p>
          <a:p>
            <a:pPr algn="just"/>
            <a:r>
              <a:rPr lang="en-US" sz="1200" dirty="0" smtClean="0">
                <a:latin typeface="Times New Roman" panose="02020603050405020304" pitchFamily="18" charset="0"/>
                <a:cs typeface="Times New Roman" panose="02020603050405020304" pitchFamily="18" charset="0"/>
              </a:rPr>
              <a:t>We </a:t>
            </a:r>
            <a:r>
              <a:rPr lang="en-US" sz="1200" dirty="0">
                <a:latin typeface="Times New Roman" panose="02020603050405020304" pitchFamily="18" charset="0"/>
                <a:cs typeface="Times New Roman" panose="02020603050405020304" pitchFamily="18" charset="0"/>
              </a:rPr>
              <a:t>expect topline to grow at a CAGR of 17% over the next 5 years (FY’22-FY’26) with the oil segment being the major driver, contributing an average of 86% to total revenue and the Gas segment contributing the remaining 14% on an average through the forecast period. </a:t>
            </a:r>
          </a:p>
          <a:p>
            <a:pPr algn="just"/>
            <a:endParaRPr lang="en-US" sz="1200" dirty="0" smtClean="0">
              <a:latin typeface="Times New Roman" panose="02020603050405020304" pitchFamily="18" charset="0"/>
              <a:cs typeface="Times New Roman" panose="02020603050405020304" pitchFamily="18" charset="0"/>
            </a:endParaRPr>
          </a:p>
          <a:p>
            <a:pPr algn="just"/>
            <a:r>
              <a:rPr lang="en-US" sz="1200" dirty="0" smtClean="0">
                <a:latin typeface="Times New Roman" panose="02020603050405020304" pitchFamily="18" charset="0"/>
                <a:cs typeface="Times New Roman" panose="02020603050405020304" pitchFamily="18" charset="0"/>
              </a:rPr>
              <a:t>We </a:t>
            </a:r>
            <a:r>
              <a:rPr lang="en-US" sz="1200" dirty="0">
                <a:latin typeface="Times New Roman" panose="02020603050405020304" pitchFamily="18" charset="0"/>
                <a:cs typeface="Times New Roman" panose="02020603050405020304" pitchFamily="18" charset="0"/>
              </a:rPr>
              <a:t>estimate oil revenue to grow at a CAGR of 18% whilst gas revenue grow at a CAGR of 12% over the forecast </a:t>
            </a:r>
            <a:r>
              <a:rPr lang="en-US" sz="1200" dirty="0" smtClean="0">
                <a:latin typeface="Times New Roman" panose="02020603050405020304" pitchFamily="18" charset="0"/>
                <a:cs typeface="Times New Roman" panose="02020603050405020304" pitchFamily="18" charset="0"/>
              </a:rPr>
              <a:t>period. In </a:t>
            </a:r>
            <a:r>
              <a:rPr lang="en-US" sz="1200" dirty="0">
                <a:latin typeface="Times New Roman" panose="02020603050405020304" pitchFamily="18" charset="0"/>
                <a:cs typeface="Times New Roman" panose="02020603050405020304" pitchFamily="18" charset="0"/>
              </a:rPr>
              <a:t>2022, we expect topline to grow by 26% YoY and on an average of 17% beyond 2022.  We expect overall growth to be driven by;</a:t>
            </a:r>
          </a:p>
          <a:p>
            <a:pPr marL="228600" lvl="0" indent="-228600" algn="just">
              <a:buFont typeface="+mj-lt"/>
              <a:buAutoNum type="arabicPeriod"/>
            </a:pPr>
            <a:r>
              <a:rPr lang="en-US" sz="1200" dirty="0">
                <a:latin typeface="Times New Roman" panose="02020603050405020304" pitchFamily="18" charset="0"/>
                <a:cs typeface="Times New Roman" panose="02020603050405020304" pitchFamily="18" charset="0"/>
              </a:rPr>
              <a:t>Increasing demand in energy sources, majorly crude oil by non-OECD nations reflecting increasing populaton growth and stronger economic activities following the recovery from COVID-19 pandemic;</a:t>
            </a:r>
          </a:p>
          <a:p>
            <a:pPr marL="228600" lvl="0" indent="-228600" algn="just">
              <a:buFont typeface="+mj-lt"/>
              <a:buAutoNum type="arabicPeriod"/>
            </a:pPr>
            <a:r>
              <a:rPr lang="en-US" sz="1200" dirty="0">
                <a:latin typeface="Times New Roman" panose="02020603050405020304" pitchFamily="18" charset="0"/>
                <a:cs typeface="Times New Roman" panose="02020603050405020304" pitchFamily="18" charset="0"/>
              </a:rPr>
              <a:t>Increasing price of the commodity on the back of undersupply of crude oil in the oil market due to underinvestment and divestment in the upstream oil and gas sector as a result of ESG activism;</a:t>
            </a:r>
          </a:p>
          <a:p>
            <a:pPr marL="228600" lvl="0" indent="-228600" algn="just">
              <a:buFont typeface="+mj-lt"/>
              <a:buAutoNum type="arabicPeriod"/>
            </a:pPr>
            <a:r>
              <a:rPr lang="en-US" sz="1200" dirty="0">
                <a:latin typeface="Times New Roman" panose="02020603050405020304" pitchFamily="18" charset="0"/>
                <a:cs typeface="Times New Roman" panose="02020603050405020304" pitchFamily="18" charset="0"/>
              </a:rPr>
              <a:t>Undersupply to be further escarbated by Russian-Ukraine war;</a:t>
            </a:r>
          </a:p>
          <a:p>
            <a:pPr marL="228600" lvl="0" indent="-228600" algn="just">
              <a:buFont typeface="+mj-lt"/>
              <a:buAutoNum type="arabicPeriod"/>
            </a:pPr>
            <a:r>
              <a:rPr lang="en-US" sz="1200" dirty="0">
                <a:latin typeface="Times New Roman" panose="02020603050405020304" pitchFamily="18" charset="0"/>
                <a:cs typeface="Times New Roman" panose="02020603050405020304" pitchFamily="18" charset="0"/>
              </a:rPr>
              <a:t>Increased production activities (production guidance between 50kboepd- 60kboepd for FY’22 compared to 48kboepd-55kboepd for FY’21) by the company to meet up ever growing demand as the company intends drilling more oil and gas wells.</a:t>
            </a:r>
          </a:p>
          <a:p>
            <a:pPr marL="228600" lvl="0" indent="-228600" algn="just">
              <a:buFont typeface="+mj-lt"/>
              <a:buAutoNum type="arabicPeriod"/>
            </a:pPr>
            <a:r>
              <a:rPr lang="en-US" sz="1200" dirty="0">
                <a:latin typeface="Times New Roman" panose="02020603050405020304" pitchFamily="18" charset="0"/>
                <a:cs typeface="Times New Roman" panose="02020603050405020304" pitchFamily="18" charset="0"/>
              </a:rPr>
              <a:t>Availability of new export route (Amukpe-Escravos pipeline) to derisk crude oil transportation to export terminal bottlenecks which affects production output</a:t>
            </a:r>
          </a:p>
          <a:p>
            <a:pPr marL="228600" indent="-228600">
              <a:buFont typeface="+mj-lt"/>
              <a:buAutoNum type="arabicPeriod"/>
            </a:pPr>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a:p>
            <a:endParaRPr lang="en-US" dirty="0"/>
          </a:p>
        </p:txBody>
      </p:sp>
      <p:sp>
        <p:nvSpPr>
          <p:cNvPr id="7" name="TextBox 6"/>
          <p:cNvSpPr txBox="1"/>
          <p:nvPr/>
        </p:nvSpPr>
        <p:spPr>
          <a:xfrm>
            <a:off x="7386634" y="477026"/>
            <a:ext cx="4614863" cy="6380974"/>
          </a:xfrm>
          <a:prstGeom prst="rect">
            <a:avLst/>
          </a:prstGeom>
          <a:noFill/>
        </p:spPr>
        <p:txBody>
          <a:bodyPr wrap="square" rtlCol="0">
            <a:spAutoFit/>
          </a:bodyPr>
          <a:lstStyle/>
          <a:p>
            <a:endParaRPr lang="en-US" dirty="0"/>
          </a:p>
        </p:txBody>
      </p:sp>
      <p:sp>
        <p:nvSpPr>
          <p:cNvPr id="12" name="TextBox 11"/>
          <p:cNvSpPr txBox="1"/>
          <p:nvPr/>
        </p:nvSpPr>
        <p:spPr>
          <a:xfrm>
            <a:off x="207165" y="6296330"/>
            <a:ext cx="6200777" cy="461665"/>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Source: - </a:t>
            </a:r>
            <a:r>
              <a:rPr lang="en-US" sz="1200" dirty="0">
                <a:latin typeface="Times New Roman" panose="02020603050405020304" pitchFamily="18" charset="0"/>
                <a:cs typeface="Times New Roman" panose="02020603050405020304" pitchFamily="18" charset="0"/>
              </a:rPr>
              <a:t>: Company Financials, Gifted Analysts </a:t>
            </a:r>
            <a:r>
              <a:rPr lang="en-US" sz="1200" dirty="0" smtClean="0">
                <a:latin typeface="Times New Roman" panose="02020603050405020304" pitchFamily="18" charset="0"/>
                <a:cs typeface="Times New Roman" panose="02020603050405020304" pitchFamily="18" charset="0"/>
              </a:rPr>
              <a:t>Research Forecast</a:t>
            </a:r>
          </a:p>
          <a:p>
            <a:r>
              <a:rPr lang="en-US" sz="1200" dirty="0" smtClean="0">
                <a:latin typeface="Times New Roman" panose="02020603050405020304" pitchFamily="18" charset="0"/>
                <a:cs typeface="Times New Roman" panose="02020603050405020304" pitchFamily="18" charset="0"/>
              </a:rPr>
              <a:t>Revenue (NGN’ Millions) and Growth</a:t>
            </a:r>
            <a:endParaRPr lang="en-US" sz="12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14" name="Chart 13"/>
          <p:cNvGraphicFramePr/>
          <p:nvPr>
            <p:extLst>
              <p:ext uri="{D42A27DB-BD31-4B8C-83A1-F6EECF244321}">
                <p14:modId xmlns:p14="http://schemas.microsoft.com/office/powerpoint/2010/main" val="1071720497"/>
              </p:ext>
            </p:extLst>
          </p:nvPr>
        </p:nvGraphicFramePr>
        <p:xfrm>
          <a:off x="207165" y="3776868"/>
          <a:ext cx="6829429" cy="25669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p:nvPr>
            <p:extLst>
              <p:ext uri="{D42A27DB-BD31-4B8C-83A1-F6EECF244321}">
                <p14:modId xmlns:p14="http://schemas.microsoft.com/office/powerpoint/2010/main" val="4260607183"/>
              </p:ext>
            </p:extLst>
          </p:nvPr>
        </p:nvGraphicFramePr>
        <p:xfrm>
          <a:off x="7386634" y="3776868"/>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10681010" y="48258"/>
            <a:ext cx="1393662" cy="602714"/>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5693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2923" y="477026"/>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48420" y="814418"/>
            <a:ext cx="6009798" cy="6540252"/>
          </a:xfrm>
          <a:prstGeom prst="rect">
            <a:avLst/>
          </a:prstGeom>
          <a:noFill/>
        </p:spPr>
        <p:txBody>
          <a:bodyPr wrap="square" rtlCol="0">
            <a:spAutoFit/>
          </a:bodyPr>
          <a:lstStyle/>
          <a:p>
            <a:pPr algn="just"/>
            <a:r>
              <a:rPr lang="en-US" sz="1100" b="1" dirty="0" smtClean="0">
                <a:solidFill>
                  <a:srgbClr val="00B050"/>
                </a:solidFill>
                <a:latin typeface="Times New Roman" panose="02020603050405020304" pitchFamily="18" charset="0"/>
                <a:cs typeface="Times New Roman" panose="02020603050405020304" pitchFamily="18" charset="0"/>
              </a:rPr>
              <a:t>Financial </a:t>
            </a:r>
            <a:r>
              <a:rPr lang="en-US" sz="1100" b="1" dirty="0">
                <a:solidFill>
                  <a:srgbClr val="00B050"/>
                </a:solidFill>
                <a:latin typeface="Times New Roman" panose="02020603050405020304" pitchFamily="18" charset="0"/>
                <a:cs typeface="Times New Roman" panose="02020603050405020304" pitchFamily="18" charset="0"/>
              </a:rPr>
              <a:t>Analysis </a:t>
            </a:r>
            <a:endParaRPr lang="en-US" sz="1100" dirty="0">
              <a:solidFill>
                <a:srgbClr val="00B050"/>
              </a:solidFill>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Higher Revenue Supports Operating Performance</a:t>
            </a:r>
          </a:p>
          <a:p>
            <a:r>
              <a:rPr lang="en-US" sz="1200" b="1" dirty="0">
                <a:latin typeface="Times New Roman" panose="02020603050405020304" pitchFamily="18" charset="0"/>
                <a:cs typeface="Times New Roman" panose="02020603050405020304" pitchFamily="18" charset="0"/>
              </a:rPr>
              <a:t>Historical: -</a:t>
            </a:r>
          </a:p>
          <a:p>
            <a:pPr algn="just"/>
            <a:r>
              <a:rPr lang="en-US" sz="1200" dirty="0" smtClean="0">
                <a:latin typeface="Times New Roman" panose="02020603050405020304" pitchFamily="18" charset="0"/>
                <a:cs typeface="Times New Roman" panose="02020603050405020304" pitchFamily="18" charset="0"/>
              </a:rPr>
              <a:t>EBITDA</a:t>
            </a:r>
            <a:r>
              <a:rPr lang="en-US" sz="1200" b="1"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grew at a CAGR of 34% from 2016 to 2021 underpinned by topline growth, reduction in direct cost of sales margin by an average of 3% over the years and decrease in the indirect operating costs of the business.</a:t>
            </a:r>
          </a:p>
          <a:p>
            <a:pPr algn="just"/>
            <a:endParaRPr lang="en-US" sz="1200" dirty="0" smtClean="0">
              <a:latin typeface="Times New Roman" panose="02020603050405020304" pitchFamily="18" charset="0"/>
              <a:cs typeface="Times New Roman" panose="02020603050405020304" pitchFamily="18" charset="0"/>
            </a:endParaRPr>
          </a:p>
          <a:p>
            <a:pPr algn="just"/>
            <a:r>
              <a:rPr lang="en-US" sz="1200" dirty="0" smtClean="0">
                <a:latin typeface="Times New Roman" panose="02020603050405020304" pitchFamily="18" charset="0"/>
                <a:cs typeface="Times New Roman" panose="02020603050405020304" pitchFamily="18" charset="0"/>
              </a:rPr>
              <a:t>That said, we highlight that EBITDA </a:t>
            </a:r>
            <a:r>
              <a:rPr lang="en-US" sz="1200" dirty="0">
                <a:latin typeface="Times New Roman" panose="02020603050405020304" pitchFamily="18" charset="0"/>
                <a:cs typeface="Times New Roman" panose="02020603050405020304" pitchFamily="18" charset="0"/>
              </a:rPr>
              <a:t>reduced slightly by 5% from </a:t>
            </a:r>
            <a:r>
              <a:rPr lang="en-US" sz="1200" dirty="0" smtClean="0">
                <a:latin typeface="Times New Roman" panose="02020603050405020304" pitchFamily="18" charset="0"/>
                <a:cs typeface="Times New Roman" panose="02020603050405020304" pitchFamily="18" charset="0"/>
              </a:rPr>
              <a:t>#132bn </a:t>
            </a:r>
            <a:r>
              <a:rPr lang="en-US" sz="1200" dirty="0">
                <a:latin typeface="Times New Roman" panose="02020603050405020304" pitchFamily="18" charset="0"/>
                <a:cs typeface="Times New Roman" panose="02020603050405020304" pitchFamily="18" charset="0"/>
              </a:rPr>
              <a:t>in 2018 to </a:t>
            </a:r>
            <a:r>
              <a:rPr lang="en-US" sz="1200" dirty="0" smtClean="0">
                <a:latin typeface="Times New Roman" panose="02020603050405020304" pitchFamily="18" charset="0"/>
                <a:cs typeface="Times New Roman" panose="02020603050405020304" pitchFamily="18" charset="0"/>
              </a:rPr>
              <a:t>#125bn </a:t>
            </a:r>
            <a:r>
              <a:rPr lang="en-US" sz="1200" dirty="0">
                <a:latin typeface="Times New Roman" panose="02020603050405020304" pitchFamily="18" charset="0"/>
                <a:cs typeface="Times New Roman" panose="02020603050405020304" pitchFamily="18" charset="0"/>
              </a:rPr>
              <a:t>in 2019 owing to reduction in indirect operating gains by 68% from </a:t>
            </a:r>
            <a:r>
              <a:rPr lang="en-US" sz="1200" dirty="0" smtClean="0">
                <a:latin typeface="Times New Roman" panose="02020603050405020304" pitchFamily="18" charset="0"/>
                <a:cs typeface="Times New Roman" panose="02020603050405020304" pitchFamily="18" charset="0"/>
              </a:rPr>
              <a:t>#12bn </a:t>
            </a:r>
            <a:r>
              <a:rPr lang="en-US" sz="1200" dirty="0">
                <a:latin typeface="Times New Roman" panose="02020603050405020304" pitchFamily="18" charset="0"/>
                <a:cs typeface="Times New Roman" panose="02020603050405020304" pitchFamily="18" charset="0"/>
              </a:rPr>
              <a:t>in 2018 to </a:t>
            </a:r>
            <a:r>
              <a:rPr lang="en-US" sz="1200" dirty="0" smtClean="0">
                <a:latin typeface="Times New Roman" panose="02020603050405020304" pitchFamily="18" charset="0"/>
                <a:cs typeface="Times New Roman" panose="02020603050405020304" pitchFamily="18" charset="0"/>
              </a:rPr>
              <a:t>#4bn </a:t>
            </a:r>
            <a:r>
              <a:rPr lang="en-US" sz="1200" dirty="0">
                <a:latin typeface="Times New Roman" panose="02020603050405020304" pitchFamily="18" charset="0"/>
                <a:cs typeface="Times New Roman" panose="02020603050405020304" pitchFamily="18" charset="0"/>
              </a:rPr>
              <a:t>in 2019</a:t>
            </a:r>
            <a:r>
              <a:rPr lang="en-US" sz="1200" dirty="0" smtClean="0">
                <a:latin typeface="Times New Roman" panose="02020603050405020304" pitchFamily="18" charset="0"/>
                <a:cs typeface="Times New Roman" panose="02020603050405020304" pitchFamily="18" charset="0"/>
              </a:rPr>
              <a:t>. However</a:t>
            </a:r>
            <a:r>
              <a:rPr lang="en-US" sz="1200" dirty="0">
                <a:latin typeface="Times New Roman" panose="02020603050405020304" pitchFamily="18" charset="0"/>
                <a:cs typeface="Times New Roman" panose="02020603050405020304" pitchFamily="18" charset="0"/>
              </a:rPr>
              <a:t>, this significant fall in indirect operating gains was moderated by an increase in gross profit by 1% from </a:t>
            </a:r>
            <a:r>
              <a:rPr lang="en-US" sz="1200" dirty="0" smtClean="0">
                <a:latin typeface="Times New Roman" panose="02020603050405020304" pitchFamily="18" charset="0"/>
                <a:cs typeface="Times New Roman" panose="02020603050405020304" pitchFamily="18" charset="0"/>
              </a:rPr>
              <a:t>#119bn </a:t>
            </a:r>
            <a:r>
              <a:rPr lang="en-US" sz="1200" dirty="0">
                <a:latin typeface="Times New Roman" panose="02020603050405020304" pitchFamily="18" charset="0"/>
                <a:cs typeface="Times New Roman" panose="02020603050405020304" pitchFamily="18" charset="0"/>
              </a:rPr>
              <a:t>to </a:t>
            </a:r>
            <a:r>
              <a:rPr lang="en-US" sz="1200" dirty="0" smtClean="0">
                <a:latin typeface="Times New Roman" panose="02020603050405020304" pitchFamily="18" charset="0"/>
                <a:cs typeface="Times New Roman" panose="02020603050405020304" pitchFamily="18" charset="0"/>
              </a:rPr>
              <a:t>#121bn.</a:t>
            </a:r>
          </a:p>
          <a:p>
            <a:pPr algn="just"/>
            <a:endParaRPr lang="en-US" sz="1200"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Even though revenue declined slightly by 6% YoY in 2019, gross profit increased by 1% on the back of reduced cost of sales margin by 5% from 48% in 2018 to 43% in 2019. </a:t>
            </a:r>
            <a:endParaRPr lang="en-US" sz="1200" dirty="0" smtClean="0">
              <a:latin typeface="Times New Roman" panose="02020603050405020304" pitchFamily="18" charset="0"/>
              <a:cs typeface="Times New Roman" panose="02020603050405020304" pitchFamily="18" charset="0"/>
            </a:endParaRPr>
          </a:p>
          <a:p>
            <a:pPr algn="just"/>
            <a:endParaRPr lang="en-US" sz="1200"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2020 was an abnormal year as EBITDA fell by 70% YoY owing to the drastic reduction in topline by 11% YoY caused by market disruptions due to the COVID-19 pandemic. Also, there was a </a:t>
            </a:r>
            <a:r>
              <a:rPr lang="en-US" sz="1200" dirty="0" smtClean="0">
                <a:latin typeface="Times New Roman" panose="02020603050405020304" pitchFamily="18" charset="0"/>
                <a:cs typeface="Times New Roman" panose="02020603050405020304" pitchFamily="18" charset="0"/>
              </a:rPr>
              <a:t>year-on-year </a:t>
            </a:r>
            <a:r>
              <a:rPr lang="en-US" sz="1200" dirty="0">
                <a:latin typeface="Times New Roman" panose="02020603050405020304" pitchFamily="18" charset="0"/>
                <a:cs typeface="Times New Roman" panose="02020603050405020304" pitchFamily="18" charset="0"/>
              </a:rPr>
              <a:t>increase in cost of sales for the year by 34% and finally, an indirect operating loss was recorded in the year amounting to </a:t>
            </a:r>
            <a:r>
              <a:rPr lang="en-US" sz="1200" dirty="0" smtClean="0">
                <a:latin typeface="Times New Roman" panose="02020603050405020304" pitchFamily="18" charset="0"/>
                <a:cs typeface="Times New Roman" panose="02020603050405020304" pitchFamily="18" charset="0"/>
              </a:rPr>
              <a:t>#7bn </a:t>
            </a:r>
            <a:r>
              <a:rPr lang="en-US" sz="1200" dirty="0">
                <a:latin typeface="Times New Roman" panose="02020603050405020304" pitchFamily="18" charset="0"/>
                <a:cs typeface="Times New Roman" panose="02020603050405020304" pitchFamily="18" charset="0"/>
              </a:rPr>
              <a:t>from a </a:t>
            </a:r>
            <a:r>
              <a:rPr lang="en-US" sz="1200" dirty="0" smtClean="0">
                <a:latin typeface="Times New Roman" panose="02020603050405020304" pitchFamily="18" charset="0"/>
                <a:cs typeface="Times New Roman" panose="02020603050405020304" pitchFamily="18" charset="0"/>
              </a:rPr>
              <a:t>#4bn </a:t>
            </a:r>
            <a:r>
              <a:rPr lang="en-US" sz="1200" dirty="0">
                <a:latin typeface="Times New Roman" panose="02020603050405020304" pitchFamily="18" charset="0"/>
                <a:cs typeface="Times New Roman" panose="02020603050405020304" pitchFamily="18" charset="0"/>
              </a:rPr>
              <a:t>gain recorded in the previous year</a:t>
            </a:r>
            <a:r>
              <a:rPr lang="en-US" sz="1200" dirty="0" smtClean="0">
                <a:latin typeface="Times New Roman" panose="02020603050405020304" pitchFamily="18" charset="0"/>
                <a:cs typeface="Times New Roman" panose="02020603050405020304" pitchFamily="18" charset="0"/>
              </a:rPr>
              <a:t>.</a:t>
            </a:r>
          </a:p>
          <a:p>
            <a:pPr algn="just"/>
            <a:endParaRPr lang="en-US" sz="1200"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In 2021 however, EBITDA moved up 327% from the previous year to settle at </a:t>
            </a:r>
            <a:r>
              <a:rPr lang="en-US" sz="1200" dirty="0" smtClean="0">
                <a:latin typeface="Times New Roman" panose="02020603050405020304" pitchFamily="18" charset="0"/>
                <a:cs typeface="Times New Roman" panose="02020603050405020304" pitchFamily="18" charset="0"/>
              </a:rPr>
              <a:t>#161bn</a:t>
            </a:r>
            <a:r>
              <a:rPr lang="en-US" sz="1200" dirty="0">
                <a:latin typeface="Times New Roman" panose="02020603050405020304" pitchFamily="18" charset="0"/>
                <a:cs typeface="Times New Roman" panose="02020603050405020304" pitchFamily="18" charset="0"/>
              </a:rPr>
              <a:t>. This was driven majorly by a significant increase in topline by 54% on the back of reopening of economic activities globally as explained earlier. </a:t>
            </a:r>
            <a:endParaRPr lang="en-US" sz="1200" dirty="0" smtClean="0">
              <a:latin typeface="Times New Roman" panose="02020603050405020304" pitchFamily="18" charset="0"/>
              <a:cs typeface="Times New Roman" panose="02020603050405020304" pitchFamily="18" charset="0"/>
            </a:endParaRPr>
          </a:p>
          <a:p>
            <a:pPr algn="just"/>
            <a:endParaRPr lang="en-US" sz="1200"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Also, efficient direct expense management was seen as cost of sales </a:t>
            </a:r>
            <a:r>
              <a:rPr lang="en-US" sz="1200" dirty="0" smtClean="0">
                <a:latin typeface="Times New Roman" panose="02020603050405020304" pitchFamily="18" charset="0"/>
                <a:cs typeface="Times New Roman" panose="02020603050405020304" pitchFamily="18" charset="0"/>
              </a:rPr>
              <a:t>was 61% of the total revenue made for the fiscal year which represents a 16</a:t>
            </a:r>
            <a:r>
              <a:rPr lang="en-US" sz="1200" dirty="0">
                <a:latin typeface="Times New Roman" panose="02020603050405020304" pitchFamily="18" charset="0"/>
                <a:cs typeface="Times New Roman" panose="02020603050405020304" pitchFamily="18" charset="0"/>
              </a:rPr>
              <a:t>% reduction in cost of sales when compared to 77% recorded for 2020. Moreover, an indirect operating gain of </a:t>
            </a:r>
            <a:r>
              <a:rPr lang="en-US" sz="1200" dirty="0" smtClean="0">
                <a:latin typeface="Times New Roman" panose="02020603050405020304" pitchFamily="18" charset="0"/>
                <a:cs typeface="Times New Roman" panose="02020603050405020304" pitchFamily="18" charset="0"/>
              </a:rPr>
              <a:t>#47bn </a:t>
            </a:r>
            <a:r>
              <a:rPr lang="en-US" sz="1200" dirty="0">
                <a:latin typeface="Times New Roman" panose="02020603050405020304" pitchFamily="18" charset="0"/>
                <a:cs typeface="Times New Roman" panose="02020603050405020304" pitchFamily="18" charset="0"/>
              </a:rPr>
              <a:t>was made during the fiscal year which was supported by increased depreciation and amortization.</a:t>
            </a:r>
          </a:p>
          <a:p>
            <a:pPr algn="just"/>
            <a:r>
              <a:rPr lang="en-US" sz="1200" dirty="0">
                <a:latin typeface="Times New Roman" panose="02020603050405020304" pitchFamily="18" charset="0"/>
                <a:cs typeface="Times New Roman" panose="02020603050405020304" pitchFamily="18" charset="0"/>
              </a:rPr>
              <a:t> </a:t>
            </a:r>
          </a:p>
          <a:p>
            <a:pPr algn="just"/>
            <a:r>
              <a:rPr lang="en-US" sz="1200" dirty="0">
                <a:latin typeface="Times New Roman" panose="02020603050405020304" pitchFamily="18" charset="0"/>
                <a:cs typeface="Times New Roman" panose="02020603050405020304" pitchFamily="18" charset="0"/>
              </a:rPr>
              <a:t> </a:t>
            </a:r>
          </a:p>
          <a:p>
            <a:pPr marL="228600" indent="-228600">
              <a:buFont typeface="+mj-lt"/>
              <a:buAutoNum type="arabicPeriod"/>
            </a:pPr>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386634" y="477026"/>
            <a:ext cx="4614863" cy="6380974"/>
          </a:xfrm>
          <a:prstGeom prst="rect">
            <a:avLst/>
          </a:prstGeom>
          <a:noFill/>
        </p:spPr>
        <p:txBody>
          <a:bodyPr wrap="square" rtlCol="0">
            <a:spAutoFit/>
          </a:bodyPr>
          <a:lstStyle/>
          <a:p>
            <a:endParaRPr lang="en-US" dirty="0"/>
          </a:p>
        </p:txBody>
      </p:sp>
      <p:sp>
        <p:nvSpPr>
          <p:cNvPr id="12" name="TextBox 11"/>
          <p:cNvSpPr txBox="1"/>
          <p:nvPr/>
        </p:nvSpPr>
        <p:spPr>
          <a:xfrm>
            <a:off x="6436515" y="6090895"/>
            <a:ext cx="6200777" cy="461665"/>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Source: - </a:t>
            </a:r>
            <a:r>
              <a:rPr lang="en-US" sz="1200" dirty="0">
                <a:latin typeface="Times New Roman" panose="02020603050405020304" pitchFamily="18" charset="0"/>
                <a:cs typeface="Times New Roman" panose="02020603050405020304" pitchFamily="18" charset="0"/>
              </a:rPr>
              <a:t>: Company Financials, Gifted Analysts </a:t>
            </a:r>
            <a:r>
              <a:rPr lang="en-US" sz="1200" dirty="0" smtClean="0">
                <a:latin typeface="Times New Roman" panose="02020603050405020304" pitchFamily="18" charset="0"/>
                <a:cs typeface="Times New Roman" panose="02020603050405020304" pitchFamily="18" charset="0"/>
              </a:rPr>
              <a:t>Research </a:t>
            </a:r>
          </a:p>
          <a:p>
            <a:r>
              <a:rPr lang="en-US" sz="1200" dirty="0" smtClean="0">
                <a:latin typeface="Times New Roman" panose="02020603050405020304" pitchFamily="18" charset="0"/>
                <a:cs typeface="Times New Roman" panose="02020603050405020304" pitchFamily="18" charset="0"/>
              </a:rPr>
              <a:t>EBITDA (NGN’ Millions) and Growth</a:t>
            </a:r>
            <a:endParaRPr lang="en-US" sz="12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11" name="Chart 10"/>
          <p:cNvGraphicFramePr/>
          <p:nvPr>
            <p:extLst>
              <p:ext uri="{D42A27DB-BD31-4B8C-83A1-F6EECF244321}">
                <p14:modId xmlns:p14="http://schemas.microsoft.com/office/powerpoint/2010/main" val="3083441624"/>
              </p:ext>
            </p:extLst>
          </p:nvPr>
        </p:nvGraphicFramePr>
        <p:xfrm>
          <a:off x="6272213" y="1014953"/>
          <a:ext cx="5729284" cy="4987364"/>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10681010" y="48258"/>
            <a:ext cx="1393662" cy="60271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239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2923" y="477026"/>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48420" y="814419"/>
            <a:ext cx="5798928" cy="2831544"/>
          </a:xfrm>
          <a:prstGeom prst="rect">
            <a:avLst/>
          </a:prstGeom>
          <a:noFill/>
        </p:spPr>
        <p:txBody>
          <a:bodyPr wrap="square" rtlCol="0">
            <a:spAutoFit/>
          </a:bodyPr>
          <a:lstStyle/>
          <a:p>
            <a:pPr algn="just"/>
            <a:r>
              <a:rPr lang="en-US" sz="1100" b="1" dirty="0" smtClean="0">
                <a:solidFill>
                  <a:srgbClr val="00B050"/>
                </a:solidFill>
                <a:latin typeface="Times New Roman" panose="02020603050405020304" pitchFamily="18" charset="0"/>
                <a:cs typeface="Times New Roman" panose="02020603050405020304" pitchFamily="18" charset="0"/>
              </a:rPr>
              <a:t>Financial </a:t>
            </a:r>
            <a:r>
              <a:rPr lang="en-US" sz="1100" b="1" dirty="0">
                <a:solidFill>
                  <a:srgbClr val="00B050"/>
                </a:solidFill>
                <a:latin typeface="Times New Roman" panose="02020603050405020304" pitchFamily="18" charset="0"/>
                <a:cs typeface="Times New Roman" panose="02020603050405020304" pitchFamily="18" charset="0"/>
              </a:rPr>
              <a:t>Analysis </a:t>
            </a:r>
            <a:endParaRPr lang="en-US" sz="1100" b="1" dirty="0" smtClean="0">
              <a:solidFill>
                <a:srgbClr val="00B050"/>
              </a:solidFill>
              <a:latin typeface="Times New Roman" panose="02020603050405020304" pitchFamily="18" charset="0"/>
              <a:cs typeface="Times New Roman" panose="02020603050405020304" pitchFamily="18" charset="0"/>
            </a:endParaRPr>
          </a:p>
          <a:p>
            <a:pPr algn="just"/>
            <a:endParaRPr lang="en-US" sz="1100" dirty="0">
              <a:solidFill>
                <a:srgbClr val="00B050"/>
              </a:solidFill>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Forecast: - EBITDA to Maintain an Upward Growth Trend Underpinned by Revenue Growth and Indirect Operating Gains</a:t>
            </a:r>
          </a:p>
          <a:p>
            <a:pPr algn="just"/>
            <a:r>
              <a:rPr lang="en-US" sz="1200" dirty="0" smtClean="0">
                <a:latin typeface="Times New Roman" panose="02020603050405020304" pitchFamily="18" charset="0"/>
                <a:cs typeface="Times New Roman" panose="02020603050405020304" pitchFamily="18" charset="0"/>
              </a:rPr>
              <a:t>We </a:t>
            </a:r>
            <a:r>
              <a:rPr lang="en-US" sz="1200" dirty="0">
                <a:latin typeface="Times New Roman" panose="02020603050405020304" pitchFamily="18" charset="0"/>
                <a:cs typeface="Times New Roman" panose="02020603050405020304" pitchFamily="18" charset="0"/>
              </a:rPr>
              <a:t>expect EBITDA to grow at a CAGR of 21% </a:t>
            </a:r>
            <a:r>
              <a:rPr lang="en-US" sz="1200" dirty="0" smtClean="0">
                <a:latin typeface="Times New Roman" panose="02020603050405020304" pitchFamily="18" charset="0"/>
                <a:cs typeface="Times New Roman" panose="02020603050405020304" pitchFamily="18" charset="0"/>
              </a:rPr>
              <a:t>over </a:t>
            </a:r>
            <a:r>
              <a:rPr lang="en-US" sz="1200" dirty="0">
                <a:latin typeface="Times New Roman" panose="02020603050405020304" pitchFamily="18" charset="0"/>
                <a:cs typeface="Times New Roman" panose="02020603050405020304" pitchFamily="18" charset="0"/>
              </a:rPr>
              <a:t>the forecast period of </a:t>
            </a:r>
            <a:r>
              <a:rPr lang="en-US" sz="1200" dirty="0" smtClean="0">
                <a:latin typeface="Times New Roman" panose="02020603050405020304" pitchFamily="18" charset="0"/>
                <a:cs typeface="Times New Roman" panose="02020603050405020304" pitchFamily="18" charset="0"/>
              </a:rPr>
              <a:t>2022E-2025E, </a:t>
            </a:r>
            <a:r>
              <a:rPr lang="en-US" sz="1200" dirty="0">
                <a:latin typeface="Times New Roman" panose="02020603050405020304" pitchFamily="18" charset="0"/>
                <a:cs typeface="Times New Roman" panose="02020603050405020304" pitchFamily="18" charset="0"/>
              </a:rPr>
              <a:t>to be driven by growth in topline which will be favored by rising energy prices, increased global energy demand and expansion of business operations by the company. </a:t>
            </a:r>
          </a:p>
          <a:p>
            <a:pPr algn="just"/>
            <a:endParaRPr lang="en-US" sz="1200" dirty="0" smtClean="0">
              <a:latin typeface="Times New Roman" panose="02020603050405020304" pitchFamily="18" charset="0"/>
              <a:cs typeface="Times New Roman" panose="02020603050405020304" pitchFamily="18" charset="0"/>
            </a:endParaRPr>
          </a:p>
          <a:p>
            <a:pPr algn="just"/>
            <a:r>
              <a:rPr lang="en-US" sz="1200" dirty="0" smtClean="0">
                <a:latin typeface="Times New Roman" panose="02020603050405020304" pitchFamily="18" charset="0"/>
                <a:cs typeface="Times New Roman" panose="02020603050405020304" pitchFamily="18" charset="0"/>
              </a:rPr>
              <a:t>Also</a:t>
            </a:r>
            <a:r>
              <a:rPr lang="en-US" sz="1200" dirty="0">
                <a:latin typeface="Times New Roman" panose="02020603050405020304" pitchFamily="18" charset="0"/>
                <a:cs typeface="Times New Roman" panose="02020603050405020304" pitchFamily="18" charset="0"/>
              </a:rPr>
              <a:t>, we expect </a:t>
            </a:r>
            <a:r>
              <a:rPr lang="en-US" sz="1200" dirty="0" smtClean="0">
                <a:latin typeface="Times New Roman" panose="02020603050405020304" pitchFamily="18" charset="0"/>
                <a:cs typeface="Times New Roman" panose="02020603050405020304" pitchFamily="18" charset="0"/>
              </a:rPr>
              <a:t>that steady </a:t>
            </a:r>
            <a:r>
              <a:rPr lang="en-US" sz="1200" dirty="0">
                <a:latin typeface="Times New Roman" panose="02020603050405020304" pitchFamily="18" charset="0"/>
                <a:cs typeface="Times New Roman" panose="02020603050405020304" pitchFamily="18" charset="0"/>
              </a:rPr>
              <a:t>growth in amortization and depreciation due to higher capital expenditure by the company would result in achieving indirect operating gains which would support the topline in achieving higher EBITDA figures. We expect EBITDA margin to average 54% over the forecast period.</a:t>
            </a:r>
          </a:p>
          <a:p>
            <a:pPr marL="228600" indent="-228600">
              <a:buFont typeface="+mj-lt"/>
              <a:buAutoNum type="arabicPeriod"/>
            </a:pPr>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186748" y="814392"/>
            <a:ext cx="6005252" cy="3785652"/>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Growth in Bottom-line Underpinned by Strong Topline Earnings</a:t>
            </a:r>
          </a:p>
          <a:p>
            <a:r>
              <a:rPr lang="en-US" sz="1200" b="1" dirty="0">
                <a:latin typeface="Times New Roman" panose="02020603050405020304" pitchFamily="18" charset="0"/>
                <a:cs typeface="Times New Roman" panose="02020603050405020304" pitchFamily="18" charset="0"/>
              </a:rPr>
              <a:t>Historical and Forecast</a:t>
            </a:r>
            <a:r>
              <a:rPr lang="en-US" sz="1200" dirty="0">
                <a:latin typeface="Times New Roman" panose="02020603050405020304" pitchFamily="18" charset="0"/>
                <a:cs typeface="Times New Roman" panose="02020603050405020304" pitchFamily="18" charset="0"/>
              </a:rPr>
              <a:t>: -</a:t>
            </a:r>
          </a:p>
          <a:p>
            <a:pPr algn="just"/>
            <a:r>
              <a:rPr lang="en-US" sz="1200" dirty="0" smtClean="0">
                <a:latin typeface="Times New Roman" panose="02020603050405020304" pitchFamily="18" charset="0"/>
                <a:cs typeface="Times New Roman" panose="02020603050405020304" pitchFamily="18" charset="0"/>
              </a:rPr>
              <a:t>In </a:t>
            </a:r>
            <a:r>
              <a:rPr lang="en-US" sz="1200" dirty="0">
                <a:latin typeface="Times New Roman" panose="02020603050405020304" pitchFamily="18" charset="0"/>
                <a:cs typeface="Times New Roman" panose="02020603050405020304" pitchFamily="18" charset="0"/>
              </a:rPr>
              <a:t>2020, Seplat recorded a loss of </a:t>
            </a:r>
            <a:r>
              <a:rPr lang="en-US" sz="1200" dirty="0" smtClean="0">
                <a:latin typeface="Times New Roman" panose="02020603050405020304" pitchFamily="18" charset="0"/>
                <a:cs typeface="Times New Roman" panose="02020603050405020304" pitchFamily="18" charset="0"/>
              </a:rPr>
              <a:t>#31bn </a:t>
            </a:r>
            <a:r>
              <a:rPr lang="en-US" sz="1200" dirty="0">
                <a:latin typeface="Times New Roman" panose="02020603050405020304" pitchFamily="18" charset="0"/>
                <a:cs typeface="Times New Roman" panose="02020603050405020304" pitchFamily="18" charset="0"/>
              </a:rPr>
              <a:t>due to the significant revenue decline recorded during the year as well as the increased cost of sales which represented 77% of the total revenue recorded in the year. The 77% cost of sales represents a 34% increase from 43% cost of sales recorded in </a:t>
            </a:r>
            <a:r>
              <a:rPr lang="en-US" sz="1200" dirty="0" smtClean="0">
                <a:latin typeface="Times New Roman" panose="02020603050405020304" pitchFamily="18" charset="0"/>
                <a:cs typeface="Times New Roman" panose="02020603050405020304" pitchFamily="18" charset="0"/>
              </a:rPr>
              <a:t>2019. The </a:t>
            </a:r>
            <a:r>
              <a:rPr lang="en-US" sz="1200" dirty="0">
                <a:latin typeface="Times New Roman" panose="02020603050405020304" pitchFamily="18" charset="0"/>
                <a:cs typeface="Times New Roman" panose="02020603050405020304" pitchFamily="18" charset="0"/>
              </a:rPr>
              <a:t>increase in cost of sales was driven by the Royalties, Depletion, Depreciation and Amortization, Operational and Maintenance expenses subcomponents of the cost of sales which increased by 23%, 64% and 168% </a:t>
            </a:r>
            <a:r>
              <a:rPr lang="en-US" sz="1200" dirty="0" smtClean="0">
                <a:latin typeface="Times New Roman" panose="02020603050405020304" pitchFamily="18" charset="0"/>
                <a:cs typeface="Times New Roman" panose="02020603050405020304" pitchFamily="18" charset="0"/>
              </a:rPr>
              <a:t>year-on-year, </a:t>
            </a:r>
            <a:r>
              <a:rPr lang="en-US" sz="1200" dirty="0">
                <a:latin typeface="Times New Roman" panose="02020603050405020304" pitchFamily="18" charset="0"/>
                <a:cs typeface="Times New Roman" panose="02020603050405020304" pitchFamily="18" charset="0"/>
              </a:rPr>
              <a:t>respectively.</a:t>
            </a:r>
          </a:p>
          <a:p>
            <a:pPr algn="just"/>
            <a:endParaRPr lang="en-US" sz="1200" dirty="0" smtClean="0">
              <a:latin typeface="Times New Roman" panose="02020603050405020304" pitchFamily="18" charset="0"/>
              <a:cs typeface="Times New Roman" panose="02020603050405020304" pitchFamily="18" charset="0"/>
            </a:endParaRPr>
          </a:p>
          <a:p>
            <a:pPr algn="just"/>
            <a:r>
              <a:rPr lang="en-US" sz="1200" dirty="0" smtClean="0">
                <a:latin typeface="Times New Roman" panose="02020603050405020304" pitchFamily="18" charset="0"/>
                <a:cs typeface="Times New Roman" panose="02020603050405020304" pitchFamily="18" charset="0"/>
              </a:rPr>
              <a:t>However</a:t>
            </a:r>
            <a:r>
              <a:rPr lang="en-US" sz="1200" dirty="0">
                <a:latin typeface="Times New Roman" panose="02020603050405020304" pitchFamily="18" charset="0"/>
                <a:cs typeface="Times New Roman" panose="02020603050405020304" pitchFamily="18" charset="0"/>
              </a:rPr>
              <a:t>, a profit of </a:t>
            </a:r>
            <a:r>
              <a:rPr lang="en-US" sz="1200" dirty="0" smtClean="0">
                <a:latin typeface="Times New Roman" panose="02020603050405020304" pitchFamily="18" charset="0"/>
                <a:cs typeface="Times New Roman" panose="02020603050405020304" pitchFamily="18" charset="0"/>
              </a:rPr>
              <a:t>#47bn </a:t>
            </a:r>
            <a:r>
              <a:rPr lang="en-US" sz="1200" dirty="0">
                <a:latin typeface="Times New Roman" panose="02020603050405020304" pitchFamily="18" charset="0"/>
                <a:cs typeface="Times New Roman" panose="02020603050405020304" pitchFamily="18" charset="0"/>
              </a:rPr>
              <a:t>was recorded in the fiscal year 2021 on the back of stronger revenues and moderated cost of sales as the cost of sales represented only 61% of total revenue which represents a 16% decline from the previous year where 77% was recorded. </a:t>
            </a:r>
          </a:p>
          <a:p>
            <a:pPr algn="just"/>
            <a:r>
              <a:rPr lang="en-US" sz="1200" dirty="0">
                <a:latin typeface="Times New Roman" panose="02020603050405020304" pitchFamily="18" charset="0"/>
                <a:cs typeface="Times New Roman" panose="02020603050405020304" pitchFamily="18" charset="0"/>
              </a:rPr>
              <a:t>There was also an indirect operating gain of </a:t>
            </a:r>
            <a:r>
              <a:rPr lang="en-US" sz="1200" dirty="0" smtClean="0">
                <a:latin typeface="Times New Roman" panose="02020603050405020304" pitchFamily="18" charset="0"/>
                <a:cs typeface="Times New Roman" panose="02020603050405020304" pitchFamily="18" charset="0"/>
              </a:rPr>
              <a:t>#46bn </a:t>
            </a:r>
            <a:r>
              <a:rPr lang="en-US" sz="1200" dirty="0">
                <a:latin typeface="Times New Roman" panose="02020603050405020304" pitchFamily="18" charset="0"/>
                <a:cs typeface="Times New Roman" panose="02020603050405020304" pitchFamily="18" charset="0"/>
              </a:rPr>
              <a:t>recorded in the year compared to the </a:t>
            </a:r>
            <a:r>
              <a:rPr lang="en-US" sz="1200" dirty="0" smtClean="0">
                <a:latin typeface="Times New Roman" panose="02020603050405020304" pitchFamily="18" charset="0"/>
                <a:cs typeface="Times New Roman" panose="02020603050405020304" pitchFamily="18" charset="0"/>
              </a:rPr>
              <a:t>#7bn </a:t>
            </a:r>
            <a:r>
              <a:rPr lang="en-US" sz="1200" dirty="0">
                <a:latin typeface="Times New Roman" panose="02020603050405020304" pitchFamily="18" charset="0"/>
                <a:cs typeface="Times New Roman" panose="02020603050405020304" pitchFamily="18" charset="0"/>
              </a:rPr>
              <a:t>loss recorded the previous year.</a:t>
            </a:r>
          </a:p>
          <a:p>
            <a:pPr algn="just"/>
            <a:endParaRPr lang="en-US" sz="1200" dirty="0" smtClean="0">
              <a:latin typeface="Times New Roman" panose="02020603050405020304" pitchFamily="18" charset="0"/>
              <a:cs typeface="Times New Roman" panose="02020603050405020304" pitchFamily="18" charset="0"/>
            </a:endParaRPr>
          </a:p>
          <a:p>
            <a:pPr algn="just"/>
            <a:r>
              <a:rPr lang="en-US" sz="1200" dirty="0" smtClean="0">
                <a:latin typeface="Times New Roman" panose="02020603050405020304" pitchFamily="18" charset="0"/>
                <a:cs typeface="Times New Roman" panose="02020603050405020304" pitchFamily="18" charset="0"/>
              </a:rPr>
              <a:t>Despite </a:t>
            </a:r>
            <a:r>
              <a:rPr lang="en-US" sz="1200" dirty="0">
                <a:latin typeface="Times New Roman" panose="02020603050405020304" pitchFamily="18" charset="0"/>
                <a:cs typeface="Times New Roman" panose="02020603050405020304" pitchFamily="18" charset="0"/>
              </a:rPr>
              <a:t>increased finance and tax charges paid in 2021 amounting to </a:t>
            </a:r>
            <a:r>
              <a:rPr lang="en-US" sz="1200" dirty="0" smtClean="0">
                <a:latin typeface="Times New Roman" panose="02020603050405020304" pitchFamily="18" charset="0"/>
                <a:cs typeface="Times New Roman" panose="02020603050405020304" pitchFamily="18" charset="0"/>
              </a:rPr>
              <a:t>#31bn </a:t>
            </a:r>
            <a:r>
              <a:rPr lang="en-US" sz="1200" dirty="0">
                <a:latin typeface="Times New Roman" panose="02020603050405020304" pitchFamily="18" charset="0"/>
                <a:cs typeface="Times New Roman" panose="02020603050405020304" pitchFamily="18" charset="0"/>
              </a:rPr>
              <a:t>and </a:t>
            </a:r>
            <a:r>
              <a:rPr lang="en-US" sz="1200" dirty="0" smtClean="0">
                <a:latin typeface="Times New Roman" panose="02020603050405020304" pitchFamily="18" charset="0"/>
                <a:cs typeface="Times New Roman" panose="02020603050405020304" pitchFamily="18" charset="0"/>
              </a:rPr>
              <a:t>#24bn </a:t>
            </a:r>
            <a:r>
              <a:rPr lang="en-US" sz="1200" dirty="0">
                <a:latin typeface="Times New Roman" panose="02020603050405020304" pitchFamily="18" charset="0"/>
                <a:cs typeface="Times New Roman" panose="02020603050405020304" pitchFamily="18" charset="0"/>
              </a:rPr>
              <a:t>and representing a 64% and 1210% increase year on year respectively, the company was still able to record a 253% year on year growth in </a:t>
            </a:r>
            <a:r>
              <a:rPr lang="en-US" sz="1200" dirty="0" smtClean="0">
                <a:latin typeface="Times New Roman" panose="02020603050405020304" pitchFamily="18" charset="0"/>
                <a:cs typeface="Times New Roman" panose="02020603050405020304" pitchFamily="18" charset="0"/>
              </a:rPr>
              <a:t>bottom-line. Going </a:t>
            </a:r>
            <a:r>
              <a:rPr lang="en-US" sz="1200" dirty="0">
                <a:latin typeface="Times New Roman" panose="02020603050405020304" pitchFamily="18" charset="0"/>
                <a:cs typeface="Times New Roman" panose="02020603050405020304" pitchFamily="18" charset="0"/>
              </a:rPr>
              <a:t>forward, we expect bottom-line to grow at a CAGR of 31% over the forecast period to be driven majorly by strong topline records. We also expect the profit after tax margin to average 24% over the forecast period.</a:t>
            </a:r>
          </a:p>
        </p:txBody>
      </p:sp>
      <p:sp>
        <p:nvSpPr>
          <p:cNvPr id="12" name="TextBox 11"/>
          <p:cNvSpPr txBox="1"/>
          <p:nvPr/>
        </p:nvSpPr>
        <p:spPr>
          <a:xfrm>
            <a:off x="62006" y="6316029"/>
            <a:ext cx="6200777" cy="461665"/>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Source: - </a:t>
            </a:r>
            <a:r>
              <a:rPr lang="en-US" sz="1200" dirty="0">
                <a:latin typeface="Times New Roman" panose="02020603050405020304" pitchFamily="18" charset="0"/>
                <a:cs typeface="Times New Roman" panose="02020603050405020304" pitchFamily="18" charset="0"/>
              </a:rPr>
              <a:t>: Company Financials, Gifted Analysts </a:t>
            </a:r>
            <a:r>
              <a:rPr lang="en-US" sz="1200" dirty="0" smtClean="0">
                <a:latin typeface="Times New Roman" panose="02020603050405020304" pitchFamily="18" charset="0"/>
                <a:cs typeface="Times New Roman" panose="02020603050405020304" pitchFamily="18" charset="0"/>
              </a:rPr>
              <a:t>Research Forecast </a:t>
            </a:r>
          </a:p>
          <a:p>
            <a:r>
              <a:rPr lang="en-US" sz="1200" dirty="0" smtClean="0">
                <a:latin typeface="Times New Roman" panose="02020603050405020304" pitchFamily="18" charset="0"/>
                <a:cs typeface="Times New Roman" panose="02020603050405020304" pitchFamily="18" charset="0"/>
              </a:rPr>
              <a:t>EBITDA (NGN’ Millions) and Growth</a:t>
            </a:r>
            <a:endParaRPr lang="en-US" sz="12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10" name="Chart 9"/>
          <p:cNvGraphicFramePr/>
          <p:nvPr>
            <p:extLst>
              <p:ext uri="{D42A27DB-BD31-4B8C-83A1-F6EECF244321}">
                <p14:modId xmlns:p14="http://schemas.microsoft.com/office/powerpoint/2010/main" val="1610544454"/>
              </p:ext>
            </p:extLst>
          </p:nvPr>
        </p:nvGraphicFramePr>
        <p:xfrm>
          <a:off x="203523" y="3086077"/>
          <a:ext cx="4339900" cy="32611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2341490632"/>
              </p:ext>
            </p:extLst>
          </p:nvPr>
        </p:nvGraphicFramePr>
        <p:xfrm>
          <a:off x="6186748" y="4600044"/>
          <a:ext cx="5586151" cy="1848883"/>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6338818" y="6396335"/>
            <a:ext cx="5282009" cy="46166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Source: Company Financials, Gifted Analysts Research </a:t>
            </a:r>
            <a:r>
              <a:rPr lang="en-US" sz="1200" dirty="0" smtClean="0">
                <a:latin typeface="Times New Roman" panose="02020603050405020304" pitchFamily="18" charset="0"/>
                <a:cs typeface="Times New Roman" panose="02020603050405020304" pitchFamily="18" charset="0"/>
              </a:rPr>
              <a:t>Forecast</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PAT (NGN’ Millions) and PAT Margins</a:t>
            </a:r>
          </a:p>
        </p:txBody>
      </p:sp>
      <p:sp>
        <p:nvSpPr>
          <p:cNvPr id="16" name="Rectangle 15"/>
          <p:cNvSpPr/>
          <p:nvPr/>
        </p:nvSpPr>
        <p:spPr>
          <a:xfrm>
            <a:off x="10681010" y="48258"/>
            <a:ext cx="1393662" cy="602714"/>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6570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09551" y="814393"/>
            <a:ext cx="5497166" cy="4139595"/>
          </a:xfrm>
          <a:prstGeom prst="rect">
            <a:avLst/>
          </a:prstGeom>
          <a:noFill/>
        </p:spPr>
        <p:txBody>
          <a:bodyPr wrap="square" rtlCol="0">
            <a:spAutoFit/>
          </a:bodyPr>
          <a:lstStyle/>
          <a:p>
            <a:pPr algn="just"/>
            <a:r>
              <a:rPr lang="en-US" sz="1100" b="1" dirty="0" smtClean="0">
                <a:solidFill>
                  <a:srgbClr val="00B050"/>
                </a:solidFill>
                <a:latin typeface="Times New Roman" panose="02020603050405020304" pitchFamily="18" charset="0"/>
                <a:cs typeface="Times New Roman" panose="02020603050405020304" pitchFamily="18" charset="0"/>
              </a:rPr>
              <a:t>Financial </a:t>
            </a:r>
            <a:r>
              <a:rPr lang="en-US" sz="1100" b="1" dirty="0">
                <a:solidFill>
                  <a:srgbClr val="00B050"/>
                </a:solidFill>
                <a:latin typeface="Times New Roman" panose="02020603050405020304" pitchFamily="18" charset="0"/>
                <a:cs typeface="Times New Roman" panose="02020603050405020304" pitchFamily="18" charset="0"/>
              </a:rPr>
              <a:t>Analysis </a:t>
            </a:r>
            <a:endParaRPr lang="en-US" sz="1100" dirty="0">
              <a:solidFill>
                <a:srgbClr val="00B050"/>
              </a:solidFill>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Investment in Capex Supports Growth in Fundamentals for Fy’21 and Beyond</a:t>
            </a:r>
          </a:p>
          <a:p>
            <a:r>
              <a:rPr lang="en-US" sz="1200" dirty="0">
                <a:latin typeface="Times New Roman" panose="02020603050405020304" pitchFamily="18" charset="0"/>
                <a:cs typeface="Times New Roman" panose="02020603050405020304" pitchFamily="18" charset="0"/>
              </a:rPr>
              <a:t>In 2021, Seplat’s capital expenditure margin declined by 9% YoY from 27% in 2020 to 19% in 2021 mainly as a result of reduced cost in the drilling activity section of the capital investments which declined by 25% YoY.</a:t>
            </a: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Despite </a:t>
            </a:r>
            <a:r>
              <a:rPr lang="en-US" sz="1200" dirty="0">
                <a:latin typeface="Times New Roman" panose="02020603050405020304" pitchFamily="18" charset="0"/>
                <a:cs typeface="Times New Roman" panose="02020603050405020304" pitchFamily="18" charset="0"/>
              </a:rPr>
              <a:t>the reduced capital spending, topline grew 54% YoY and net cash generated from operating activities also grew 32% YoY, attributable to opened and booming economic activities in 2021 which supported fundamental growth.</a:t>
            </a: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 </a:t>
            </a:r>
            <a:r>
              <a:rPr lang="en-US" sz="1200" dirty="0">
                <a:latin typeface="Times New Roman" panose="02020603050405020304" pitchFamily="18" charset="0"/>
                <a:cs typeface="Times New Roman" panose="02020603050405020304" pitchFamily="18" charset="0"/>
              </a:rPr>
              <a:t>capital expenditure of $160m for 2022 representing a 27% capex margin is expected to be made according to guidance from the company as the company expects to drill more wells as macroeconomic events supports demand growth in the industry which should support growth in fundamentals, and as well complete ongoing projects and invest in maintenance capex.</a:t>
            </a: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We </a:t>
            </a:r>
            <a:r>
              <a:rPr lang="en-US" sz="1200" dirty="0">
                <a:latin typeface="Times New Roman" panose="02020603050405020304" pitchFamily="18" charset="0"/>
                <a:cs typeface="Times New Roman" panose="02020603050405020304" pitchFamily="18" charset="0"/>
              </a:rPr>
              <a:t>expect capex margin to moderate to an average of 18% beyond the 2022 forecast period due to caution in capital spending in a case of potential disruptions in the industry</a:t>
            </a:r>
            <a:r>
              <a:rPr lang="en-US" sz="1200" dirty="0" smtClean="0">
                <a:latin typeface="Times New Roman" panose="02020603050405020304" pitchFamily="18" charset="0"/>
                <a:cs typeface="Times New Roman" panose="02020603050405020304" pitchFamily="18" charset="0"/>
              </a:rPr>
              <a:t>.</a:t>
            </a:r>
          </a:p>
          <a:p>
            <a:r>
              <a:rPr lang="en-US" sz="1200" dirty="0" smtClean="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6250251" y="3316821"/>
            <a:ext cx="5292216" cy="46166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Source: Company Financials, Gifted Analysts Research </a:t>
            </a:r>
            <a:r>
              <a:rPr lang="en-US" sz="1200" dirty="0" smtClean="0">
                <a:latin typeface="Times New Roman" panose="02020603050405020304" pitchFamily="18" charset="0"/>
                <a:cs typeface="Times New Roman" panose="02020603050405020304" pitchFamily="18" charset="0"/>
              </a:rPr>
              <a:t>Forecast</a:t>
            </a:r>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CAPEX </a:t>
            </a:r>
            <a:r>
              <a:rPr lang="en-US" sz="1200" dirty="0">
                <a:latin typeface="Times New Roman" panose="02020603050405020304" pitchFamily="18" charset="0"/>
                <a:cs typeface="Times New Roman" panose="02020603050405020304" pitchFamily="18" charset="0"/>
              </a:rPr>
              <a:t>(NGN’ Millions) and </a:t>
            </a:r>
            <a:r>
              <a:rPr lang="en-US" sz="1200" dirty="0" smtClean="0">
                <a:latin typeface="Times New Roman" panose="02020603050405020304" pitchFamily="18" charset="0"/>
                <a:cs typeface="Times New Roman" panose="02020603050405020304" pitchFamily="18" charset="0"/>
              </a:rPr>
              <a:t>CAPEX </a:t>
            </a:r>
            <a:r>
              <a:rPr lang="en-US" sz="1200" dirty="0">
                <a:latin typeface="Times New Roman" panose="02020603050405020304" pitchFamily="18" charset="0"/>
                <a:cs typeface="Times New Roman" panose="02020603050405020304" pitchFamily="18" charset="0"/>
              </a:rPr>
              <a:t>Margins</a:t>
            </a:r>
          </a:p>
        </p:txBody>
      </p:sp>
      <p:graphicFrame>
        <p:nvGraphicFramePr>
          <p:cNvPr id="16" name="Chart 15"/>
          <p:cNvGraphicFramePr/>
          <p:nvPr>
            <p:extLst>
              <p:ext uri="{D42A27DB-BD31-4B8C-83A1-F6EECF244321}">
                <p14:modId xmlns:p14="http://schemas.microsoft.com/office/powerpoint/2010/main" val="437860921"/>
              </p:ext>
            </p:extLst>
          </p:nvPr>
        </p:nvGraphicFramePr>
        <p:xfrm>
          <a:off x="6250251" y="983405"/>
          <a:ext cx="4818802" cy="2409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p:nvPr>
            <p:extLst>
              <p:ext uri="{D42A27DB-BD31-4B8C-83A1-F6EECF244321}">
                <p14:modId xmlns:p14="http://schemas.microsoft.com/office/powerpoint/2010/main" val="3950266300"/>
              </p:ext>
            </p:extLst>
          </p:nvPr>
        </p:nvGraphicFramePr>
        <p:xfrm>
          <a:off x="8671258" y="4222961"/>
          <a:ext cx="3396415" cy="22429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extLst>
              <p:ext uri="{D42A27DB-BD31-4B8C-83A1-F6EECF244321}">
                <p14:modId xmlns:p14="http://schemas.microsoft.com/office/powerpoint/2010/main" val="2570147660"/>
              </p:ext>
            </p:extLst>
          </p:nvPr>
        </p:nvGraphicFramePr>
        <p:xfrm>
          <a:off x="4473949" y="4222960"/>
          <a:ext cx="4034589" cy="2245883"/>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109551" y="4398101"/>
            <a:ext cx="4201677" cy="2492990"/>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Capital Structure: - Equity dominates debt</a:t>
            </a:r>
          </a:p>
          <a:p>
            <a:r>
              <a:rPr lang="en-US" sz="1200" dirty="0">
                <a:latin typeface="Times New Roman" panose="02020603050405020304" pitchFamily="18" charset="0"/>
                <a:cs typeface="Times New Roman" panose="02020603050405020304" pitchFamily="18" charset="0"/>
              </a:rPr>
              <a:t>Seplat’s financing has majorly been by equity as it represents an average of 75% over the last 6 years while debt only represented an average of 25% of the capital structure. </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In 2020 debt to capital ratio stood at 0.27x, meaning debt represented only 27% of total capital structure while equity represented 73%. However, in 2021, debt share of the capital structure increased to 29% as the company took in a transfer of N40m during the year.</a:t>
            </a: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We </a:t>
            </a:r>
            <a:r>
              <a:rPr lang="en-US" sz="1200" dirty="0">
                <a:latin typeface="Times New Roman" panose="02020603050405020304" pitchFamily="18" charset="0"/>
                <a:cs typeface="Times New Roman" panose="02020603050405020304" pitchFamily="18" charset="0"/>
              </a:rPr>
              <a:t>attribute the increase in leverage ratios to the capital intensive nature of the industry</a:t>
            </a:r>
            <a:r>
              <a:rPr lang="en-US" sz="1200" dirty="0" smtClean="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473949" y="6396335"/>
            <a:ext cx="7593725" cy="830997"/>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Source: Company Financials, Gifted Analysts </a:t>
            </a:r>
            <a:r>
              <a:rPr lang="en-US" sz="1200" dirty="0" smtClean="0">
                <a:latin typeface="Times New Roman" panose="02020603050405020304" pitchFamily="18" charset="0"/>
                <a:cs typeface="Times New Roman" panose="02020603050405020304" pitchFamily="18" charset="0"/>
              </a:rPr>
              <a:t>Research               Source: Company Financials, Gifted Analysts Research </a:t>
            </a:r>
          </a:p>
          <a:p>
            <a:r>
              <a:rPr lang="en-US" sz="1200" dirty="0" smtClean="0">
                <a:latin typeface="Times New Roman" panose="02020603050405020304" pitchFamily="18" charset="0"/>
                <a:cs typeface="Times New Roman" panose="02020603050405020304" pitchFamily="18" charset="0"/>
              </a:rPr>
              <a:t> </a:t>
            </a:r>
          </a:p>
          <a:p>
            <a:r>
              <a:rPr lang="en-US" sz="1200" dirty="0" smtClean="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4" name="Rectangle 13"/>
          <p:cNvSpPr/>
          <p:nvPr/>
        </p:nvSpPr>
        <p:spPr>
          <a:xfrm>
            <a:off x="10681010" y="48258"/>
            <a:ext cx="1393662" cy="602714"/>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212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279671" y="1038414"/>
            <a:ext cx="5463904" cy="4893647"/>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Valuation</a:t>
            </a:r>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We </a:t>
            </a:r>
            <a:r>
              <a:rPr lang="en-US" sz="1200" dirty="0">
                <a:latin typeface="Times New Roman" panose="02020603050405020304" pitchFamily="18" charset="0"/>
                <a:cs typeface="Times New Roman" panose="02020603050405020304" pitchFamily="18" charset="0"/>
              </a:rPr>
              <a:t>value Seplat at </a:t>
            </a:r>
            <a:r>
              <a:rPr lang="en-US" sz="1200" dirty="0" smtClean="0">
                <a:latin typeface="Times New Roman" panose="02020603050405020304" pitchFamily="18" charset="0"/>
                <a:cs typeface="Times New Roman" panose="02020603050405020304" pitchFamily="18" charset="0"/>
              </a:rPr>
              <a:t>#</a:t>
            </a:r>
            <a:r>
              <a:rPr lang="en-US" sz="1200" b="1" dirty="0" smtClean="0">
                <a:latin typeface="Times New Roman" panose="02020603050405020304" pitchFamily="18" charset="0"/>
                <a:cs typeface="Times New Roman" panose="02020603050405020304" pitchFamily="18" charset="0"/>
              </a:rPr>
              <a:t>1,706</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per share, representing a 21% upside from its current selling price of </a:t>
            </a:r>
            <a:r>
              <a:rPr lang="en-US" sz="1200" dirty="0" smtClean="0">
                <a:latin typeface="Times New Roman" panose="02020603050405020304" pitchFamily="18" charset="0"/>
                <a:cs typeface="Times New Roman" panose="02020603050405020304" pitchFamily="18" charset="0"/>
              </a:rPr>
              <a:t>#</a:t>
            </a:r>
            <a:r>
              <a:rPr lang="en-US" sz="1200" b="1" dirty="0" smtClean="0">
                <a:latin typeface="Times New Roman" panose="02020603050405020304" pitchFamily="18" charset="0"/>
                <a:cs typeface="Times New Roman" panose="02020603050405020304" pitchFamily="18" charset="0"/>
              </a:rPr>
              <a:t>1,430</a:t>
            </a:r>
            <a:r>
              <a:rPr lang="en-US" sz="1200" dirty="0">
                <a:latin typeface="Times New Roman" panose="02020603050405020304" pitchFamily="18" charset="0"/>
                <a:cs typeface="Times New Roman" panose="02020603050405020304" pitchFamily="18" charset="0"/>
              </a:rPr>
              <a:t>, hence, we issue a </a:t>
            </a:r>
            <a:r>
              <a:rPr lang="en-US" sz="1200" b="1" dirty="0" smtClean="0">
                <a:latin typeface="Times New Roman" panose="02020603050405020304" pitchFamily="18" charset="0"/>
                <a:cs typeface="Times New Roman" panose="02020603050405020304" pitchFamily="18" charset="0"/>
              </a:rPr>
              <a:t>BUY</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recommendation</a:t>
            </a:r>
            <a:r>
              <a:rPr lang="en-US" sz="1200" dirty="0" smtClean="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Our valuation is based on three methodologies which include</a:t>
            </a:r>
            <a:r>
              <a:rPr lang="en-US" sz="1200" dirty="0" smtClean="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a:p>
            <a:pPr marL="228600" lvl="0" indent="-228600">
              <a:buFont typeface="+mj-lt"/>
              <a:buAutoNum type="arabicPeriod"/>
            </a:pPr>
            <a:r>
              <a:rPr lang="en-US" sz="1200" dirty="0">
                <a:latin typeface="Times New Roman" panose="02020603050405020304" pitchFamily="18" charset="0"/>
                <a:cs typeface="Times New Roman" panose="02020603050405020304" pitchFamily="18" charset="0"/>
              </a:rPr>
              <a:t>Discounted Cash Flow with an intrinsic share of </a:t>
            </a:r>
            <a:r>
              <a:rPr lang="en-US" sz="1200" dirty="0" smtClean="0">
                <a:latin typeface="Times New Roman" panose="02020603050405020304" pitchFamily="18" charset="0"/>
                <a:cs typeface="Times New Roman" panose="02020603050405020304" pitchFamily="18" charset="0"/>
              </a:rPr>
              <a:t>#</a:t>
            </a:r>
            <a:r>
              <a:rPr lang="en-US" sz="1200" b="1" dirty="0" smtClean="0">
                <a:latin typeface="Times New Roman" panose="02020603050405020304" pitchFamily="18" charset="0"/>
                <a:cs typeface="Times New Roman" panose="02020603050405020304" pitchFamily="18" charset="0"/>
              </a:rPr>
              <a:t>1,191</a:t>
            </a:r>
            <a:endParaRPr lang="en-US" sz="1200" dirty="0">
              <a:latin typeface="Times New Roman" panose="02020603050405020304" pitchFamily="18" charset="0"/>
              <a:cs typeface="Times New Roman" panose="02020603050405020304" pitchFamily="18" charset="0"/>
            </a:endParaRPr>
          </a:p>
          <a:p>
            <a:pPr marL="228600" lvl="0" indent="-228600">
              <a:buFont typeface="+mj-lt"/>
              <a:buAutoNum type="arabicPeriod"/>
            </a:pPr>
            <a:r>
              <a:rPr lang="en-US" sz="1200" dirty="0">
                <a:latin typeface="Times New Roman" panose="02020603050405020304" pitchFamily="18" charset="0"/>
                <a:cs typeface="Times New Roman" panose="02020603050405020304" pitchFamily="18" charset="0"/>
              </a:rPr>
              <a:t>Exit Ebitda Multiple with a value of </a:t>
            </a:r>
            <a:r>
              <a:rPr lang="en-US" sz="1200" dirty="0" smtClean="0">
                <a:latin typeface="Times New Roman" panose="02020603050405020304" pitchFamily="18" charset="0"/>
                <a:cs typeface="Times New Roman" panose="02020603050405020304" pitchFamily="18" charset="0"/>
              </a:rPr>
              <a:t>#</a:t>
            </a:r>
            <a:r>
              <a:rPr lang="en-US" sz="1200" b="1" dirty="0" smtClean="0">
                <a:latin typeface="Times New Roman" panose="02020603050405020304" pitchFamily="18" charset="0"/>
                <a:cs typeface="Times New Roman" panose="02020603050405020304" pitchFamily="18" charset="0"/>
              </a:rPr>
              <a:t>3,206</a:t>
            </a:r>
            <a:endParaRPr lang="en-US" sz="1200" dirty="0">
              <a:latin typeface="Times New Roman" panose="02020603050405020304" pitchFamily="18" charset="0"/>
              <a:cs typeface="Times New Roman" panose="02020603050405020304" pitchFamily="18" charset="0"/>
            </a:endParaRPr>
          </a:p>
          <a:p>
            <a:pPr marL="228600" lvl="0" indent="-228600">
              <a:buFont typeface="+mj-lt"/>
              <a:buAutoNum type="arabicPeriod"/>
            </a:pPr>
            <a:r>
              <a:rPr lang="en-US" sz="1200" dirty="0">
                <a:latin typeface="Times New Roman" panose="02020603050405020304" pitchFamily="18" charset="0"/>
                <a:cs typeface="Times New Roman" panose="02020603050405020304" pitchFamily="18" charset="0"/>
              </a:rPr>
              <a:t>Dividend Discounted Model with an intrinsic share of </a:t>
            </a:r>
            <a:r>
              <a:rPr lang="en-US" sz="1200" dirty="0" smtClean="0">
                <a:latin typeface="Times New Roman" panose="02020603050405020304" pitchFamily="18" charset="0"/>
                <a:cs typeface="Times New Roman" panose="02020603050405020304" pitchFamily="18" charset="0"/>
              </a:rPr>
              <a:t>#</a:t>
            </a:r>
            <a:r>
              <a:rPr lang="en-US" sz="1200" b="1" dirty="0" smtClean="0">
                <a:latin typeface="Times New Roman" panose="02020603050405020304" pitchFamily="18" charset="0"/>
                <a:cs typeface="Times New Roman" panose="02020603050405020304" pitchFamily="18" charset="0"/>
              </a:rPr>
              <a:t>297</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a:p>
            <a:r>
              <a:rPr lang="en-US" sz="1200" dirty="0">
                <a:latin typeface="Times New Roman" panose="02020603050405020304" pitchFamily="18" charset="0"/>
                <a:cs typeface="Times New Roman" panose="02020603050405020304" pitchFamily="18" charset="0"/>
              </a:rPr>
              <a:t>We attributed an adjusted weight </a:t>
            </a:r>
            <a:r>
              <a:rPr lang="en-US" sz="1200" b="1" dirty="0">
                <a:latin typeface="Times New Roman" panose="02020603050405020304" pitchFamily="18" charset="0"/>
                <a:cs typeface="Times New Roman" panose="02020603050405020304" pitchFamily="18" charset="0"/>
              </a:rPr>
              <a:t>of 60%, 30% </a:t>
            </a:r>
            <a:r>
              <a:rPr lang="en-US" sz="1200" dirty="0">
                <a:latin typeface="Times New Roman" panose="02020603050405020304" pitchFamily="18" charset="0"/>
                <a:cs typeface="Times New Roman" panose="02020603050405020304" pitchFamily="18" charset="0"/>
              </a:rPr>
              <a:t>and </a:t>
            </a:r>
            <a:r>
              <a:rPr lang="en-US" sz="1200" b="1" dirty="0">
                <a:latin typeface="Times New Roman" panose="02020603050405020304" pitchFamily="18" charset="0"/>
                <a:cs typeface="Times New Roman" panose="02020603050405020304" pitchFamily="18" charset="0"/>
              </a:rPr>
              <a:t>10% </a:t>
            </a:r>
            <a:r>
              <a:rPr lang="en-US" sz="1200" dirty="0">
                <a:latin typeface="Times New Roman" panose="02020603050405020304" pitchFamily="18" charset="0"/>
                <a:cs typeface="Times New Roman" panose="02020603050405020304" pitchFamily="18" charset="0"/>
              </a:rPr>
              <a:t>respectively on the valuation methodologies to arrive at our target price of</a:t>
            </a:r>
            <a:r>
              <a:rPr lang="en-US" sz="1200" b="1" dirty="0">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#1,706</a:t>
            </a:r>
            <a:endParaRPr lang="en-US" sz="1200"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a:p>
            <a:r>
              <a:rPr lang="en-US" sz="1200" dirty="0">
                <a:solidFill>
                  <a:srgbClr val="00B050"/>
                </a:solidFill>
                <a:latin typeface="Times New Roman" panose="02020603050405020304" pitchFamily="18" charset="0"/>
                <a:cs typeface="Times New Roman" panose="02020603050405020304" pitchFamily="18" charset="0"/>
              </a:rPr>
              <a:t>WACC </a:t>
            </a:r>
            <a:r>
              <a:rPr lang="en-US" sz="1200" dirty="0" smtClean="0">
                <a:solidFill>
                  <a:srgbClr val="00B050"/>
                </a:solidFill>
                <a:latin typeface="Times New Roman" panose="02020603050405020304" pitchFamily="18" charset="0"/>
                <a:cs typeface="Times New Roman" panose="02020603050405020304" pitchFamily="18" charset="0"/>
              </a:rPr>
              <a:t>Estimation</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A weighted average cost of capital of 18% was used to discount the free cash flow to firm (FCFF). The company’s capital mix was adjusted, giving a 28% weight to debt and 72% to equity.</a:t>
            </a:r>
          </a:p>
          <a:p>
            <a:r>
              <a:rPr lang="en-US" sz="1200" dirty="0">
                <a:latin typeface="Times New Roman" panose="02020603050405020304" pitchFamily="18" charset="0"/>
                <a:cs typeface="Times New Roman" panose="02020603050405020304" pitchFamily="18" charset="0"/>
              </a:rPr>
              <a:t> </a:t>
            </a:r>
          </a:p>
          <a:p>
            <a:r>
              <a:rPr lang="en-US" sz="1200" b="1" dirty="0">
                <a:latin typeface="Times New Roman" panose="02020603050405020304" pitchFamily="18" charset="0"/>
                <a:cs typeface="Times New Roman" panose="02020603050405020304" pitchFamily="18" charset="0"/>
              </a:rPr>
              <a:t>Cost of Equity</a:t>
            </a:r>
            <a:r>
              <a:rPr lang="en-US" sz="1200" dirty="0">
                <a:latin typeface="Times New Roman" panose="02020603050405020304" pitchFamily="18" charset="0"/>
                <a:cs typeface="Times New Roman" panose="02020603050405020304" pitchFamily="18" charset="0"/>
              </a:rPr>
              <a:t>: -  A 22% cost was attributed to equity based on the capital asset pricing model factoring a risk free rate of 12.25%, an equity premium of 9.68% and Beta of 1.</a:t>
            </a:r>
          </a:p>
          <a:p>
            <a:r>
              <a:rPr lang="en-US" sz="1200" dirty="0">
                <a:latin typeface="Times New Roman" panose="02020603050405020304" pitchFamily="18" charset="0"/>
                <a:cs typeface="Times New Roman" panose="02020603050405020304" pitchFamily="18" charset="0"/>
              </a:rPr>
              <a:t> </a:t>
            </a:r>
          </a:p>
          <a:p>
            <a:r>
              <a:rPr lang="en-US" sz="1200" b="1" dirty="0">
                <a:latin typeface="Times New Roman" panose="02020603050405020304" pitchFamily="18" charset="0"/>
                <a:cs typeface="Times New Roman" panose="02020603050405020304" pitchFamily="18" charset="0"/>
              </a:rPr>
              <a:t>Cost of Debt</a:t>
            </a:r>
            <a:r>
              <a:rPr lang="en-US" sz="1200" dirty="0">
                <a:latin typeface="Times New Roman" panose="02020603050405020304" pitchFamily="18" charset="0"/>
                <a:cs typeface="Times New Roman" panose="02020603050405020304" pitchFamily="18" charset="0"/>
              </a:rPr>
              <a:t>: - A debt cost of 9% was derived based on the risk free rate of 12.25%, corporate debt premium of 0.62% and tax rate of 30%.</a:t>
            </a:r>
          </a:p>
          <a:p>
            <a:r>
              <a:rPr lang="en-US" sz="1200" dirty="0">
                <a:latin typeface="Times New Roman" panose="02020603050405020304" pitchFamily="18" charset="0"/>
                <a:cs typeface="Times New Roman" panose="02020603050405020304" pitchFamily="18" charset="0"/>
              </a:rPr>
              <a:t> </a:t>
            </a:r>
          </a:p>
          <a:p>
            <a:r>
              <a:rPr lang="en-US" sz="1200" dirty="0">
                <a:latin typeface="Times New Roman" panose="02020603050405020304" pitchFamily="18" charset="0"/>
                <a:cs typeface="Times New Roman" panose="02020603050405020304" pitchFamily="18" charset="0"/>
              </a:rPr>
              <a:t> </a:t>
            </a: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97380003"/>
              </p:ext>
            </p:extLst>
          </p:nvPr>
        </p:nvGraphicFramePr>
        <p:xfrm>
          <a:off x="6285079" y="1257655"/>
          <a:ext cx="4416257" cy="3706482"/>
        </p:xfrm>
        <a:graphic>
          <a:graphicData uri="http://schemas.openxmlformats.org/drawingml/2006/table">
            <a:tbl>
              <a:tblPr>
                <a:tableStyleId>{5C22544A-7EE6-4342-B048-85BDC9FD1C3A}</a:tableStyleId>
              </a:tblPr>
              <a:tblGrid>
                <a:gridCol w="2673386">
                  <a:extLst>
                    <a:ext uri="{9D8B030D-6E8A-4147-A177-3AD203B41FA5}">
                      <a16:colId xmlns:a16="http://schemas.microsoft.com/office/drawing/2014/main" val="1942202100"/>
                    </a:ext>
                  </a:extLst>
                </a:gridCol>
                <a:gridCol w="1742871">
                  <a:extLst>
                    <a:ext uri="{9D8B030D-6E8A-4147-A177-3AD203B41FA5}">
                      <a16:colId xmlns:a16="http://schemas.microsoft.com/office/drawing/2014/main" val="3101974863"/>
                    </a:ext>
                  </a:extLst>
                </a:gridCol>
              </a:tblGrid>
              <a:tr h="258612">
                <a:tc>
                  <a:txBody>
                    <a:bodyPr/>
                    <a:lstStyle/>
                    <a:p>
                      <a:pPr algn="l" fontAlgn="b"/>
                      <a:r>
                        <a:rPr lang="en-US" sz="1800" b="1" u="none" strike="noStrike" dirty="0">
                          <a:effectLst/>
                          <a:latin typeface="Times New Roman" panose="02020603050405020304" pitchFamily="18" charset="0"/>
                          <a:cs typeface="Times New Roman" panose="02020603050405020304" pitchFamily="18" charset="0"/>
                        </a:rPr>
                        <a:t>Cost of Equity</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2877120086"/>
                  </a:ext>
                </a:extLst>
              </a:tr>
              <a:tr h="271542">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Risk free rate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12.25%</a:t>
                      </a:r>
                      <a:endParaRPr lang="en-US" sz="14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1690314024"/>
                  </a:ext>
                </a:extLst>
              </a:tr>
              <a:tr h="258612">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Equity Premium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9.68%</a:t>
                      </a:r>
                      <a:endParaRPr lang="en-US" sz="14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1404765379"/>
                  </a:ext>
                </a:extLst>
              </a:tr>
              <a:tr h="258612">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Beta</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1.00</a:t>
                      </a:r>
                      <a:endParaRPr lang="en-US" sz="14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739597715"/>
                  </a:ext>
                </a:extLst>
              </a:tr>
              <a:tr h="222434">
                <a:tc>
                  <a:txBody>
                    <a:bodyPr/>
                    <a:lstStyle/>
                    <a:p>
                      <a:pPr algn="l" fontAlgn="b"/>
                      <a:r>
                        <a:rPr lang="en-US" sz="1800" b="1" u="none" strike="noStrike" dirty="0">
                          <a:effectLst/>
                          <a:latin typeface="Times New Roman" panose="02020603050405020304" pitchFamily="18" charset="0"/>
                          <a:cs typeface="Times New Roman" panose="02020603050405020304" pitchFamily="18" charset="0"/>
                        </a:rPr>
                        <a:t>Cost of Equity</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r" fontAlgn="b"/>
                      <a:r>
                        <a:rPr lang="en-US" sz="1800" b="1" u="none" strike="noStrike" dirty="0">
                          <a:effectLst/>
                          <a:latin typeface="Times New Roman" panose="02020603050405020304" pitchFamily="18" charset="0"/>
                          <a:cs typeface="Times New Roman" panose="02020603050405020304" pitchFamily="18" charset="0"/>
                        </a:rPr>
                        <a:t>22%</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1172351447"/>
                  </a:ext>
                </a:extLst>
              </a:tr>
              <a:tr h="258612">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alpha val="75000"/>
                      </a:srgbClr>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1480267621"/>
                  </a:ext>
                </a:extLst>
              </a:tr>
              <a:tr h="27154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Cost Of Debt</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2546512919"/>
                  </a:ext>
                </a:extLst>
              </a:tr>
              <a:tr h="258612">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Risk free rate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12.25%</a:t>
                      </a:r>
                      <a:endParaRPr lang="en-US" sz="14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1604046407"/>
                  </a:ext>
                </a:extLst>
              </a:tr>
              <a:tr h="258612">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Corporate Debt Premium</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0.62%</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3523362115"/>
                  </a:ext>
                </a:extLst>
              </a:tr>
              <a:tr h="258612">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Gross bond yield</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13%</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2267804096"/>
                  </a:ext>
                </a:extLst>
              </a:tr>
              <a:tr h="258612">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Tax rate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30%</a:t>
                      </a:r>
                      <a:endParaRPr lang="en-US" sz="14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1039001424"/>
                  </a:ext>
                </a:extLst>
              </a:tr>
              <a:tr h="27154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Cost of debt</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r" fontAlgn="b"/>
                      <a:r>
                        <a:rPr lang="en-US" sz="1600" b="1" u="none" strike="noStrike" dirty="0">
                          <a:effectLst/>
                          <a:latin typeface="Times New Roman" panose="02020603050405020304" pitchFamily="18" charset="0"/>
                          <a:cs typeface="Times New Roman" panose="02020603050405020304" pitchFamily="18" charset="0"/>
                        </a:rPr>
                        <a:t>9%</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4064396"/>
                  </a:ext>
                </a:extLst>
              </a:tr>
              <a:tr h="258612">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alpha val="75000"/>
                      </a:srgbClr>
                    </a:solidFill>
                  </a:tcPr>
                </a:tc>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1632192019"/>
                  </a:ext>
                </a:extLst>
              </a:tr>
              <a:tr h="271542">
                <a:tc>
                  <a:txBody>
                    <a:bodyPr/>
                    <a:lstStyle/>
                    <a:p>
                      <a:pPr algn="l" fontAlgn="b"/>
                      <a:r>
                        <a:rPr lang="en-US" sz="1800" b="1" u="none" strike="noStrike" dirty="0">
                          <a:effectLst/>
                          <a:latin typeface="Times New Roman" panose="02020603050405020304" pitchFamily="18" charset="0"/>
                          <a:cs typeface="Times New Roman" panose="02020603050405020304" pitchFamily="18" charset="0"/>
                        </a:rPr>
                        <a:t>WACC</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tc>
                  <a:txBody>
                    <a:bodyPr/>
                    <a:lstStyle/>
                    <a:p>
                      <a:pPr algn="r" fontAlgn="b"/>
                      <a:r>
                        <a:rPr lang="en-US" sz="1800" b="1" u="none" strike="noStrike" dirty="0">
                          <a:effectLst/>
                          <a:latin typeface="Times New Roman" panose="02020603050405020304" pitchFamily="18" charset="0"/>
                          <a:cs typeface="Times New Roman" panose="02020603050405020304" pitchFamily="18" charset="0"/>
                        </a:rPr>
                        <a:t>18%</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5000"/>
                      </a:srgbClr>
                    </a:solidFill>
                  </a:tcPr>
                </a:tc>
                <a:extLst>
                  <a:ext uri="{0D108BD9-81ED-4DB2-BD59-A6C34878D82A}">
                    <a16:rowId xmlns:a16="http://schemas.microsoft.com/office/drawing/2014/main" val="141815567"/>
                  </a:ext>
                </a:extLst>
              </a:tr>
            </a:tbl>
          </a:graphicData>
        </a:graphic>
      </p:graphicFrame>
      <p:sp>
        <p:nvSpPr>
          <p:cNvPr id="12" name="Rectangle 11"/>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7537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36768042"/>
              </p:ext>
            </p:extLst>
          </p:nvPr>
        </p:nvGraphicFramePr>
        <p:xfrm>
          <a:off x="280987" y="1152286"/>
          <a:ext cx="11320464" cy="5705714"/>
        </p:xfrm>
        <a:graphic>
          <a:graphicData uri="http://schemas.openxmlformats.org/drawingml/2006/table">
            <a:tbl>
              <a:tblPr>
                <a:tableStyleId>{5C22544A-7EE6-4342-B048-85BDC9FD1C3A}</a:tableStyleId>
              </a:tblPr>
              <a:tblGrid>
                <a:gridCol w="2922680">
                  <a:extLst>
                    <a:ext uri="{9D8B030D-6E8A-4147-A177-3AD203B41FA5}">
                      <a16:colId xmlns:a16="http://schemas.microsoft.com/office/drawing/2014/main" val="3114429966"/>
                    </a:ext>
                  </a:extLst>
                </a:gridCol>
                <a:gridCol w="504182">
                  <a:extLst>
                    <a:ext uri="{9D8B030D-6E8A-4147-A177-3AD203B41FA5}">
                      <a16:colId xmlns:a16="http://schemas.microsoft.com/office/drawing/2014/main" val="3900912751"/>
                    </a:ext>
                  </a:extLst>
                </a:gridCol>
                <a:gridCol w="685372">
                  <a:extLst>
                    <a:ext uri="{9D8B030D-6E8A-4147-A177-3AD203B41FA5}">
                      <a16:colId xmlns:a16="http://schemas.microsoft.com/office/drawing/2014/main" val="665979279"/>
                    </a:ext>
                  </a:extLst>
                </a:gridCol>
                <a:gridCol w="685372">
                  <a:extLst>
                    <a:ext uri="{9D8B030D-6E8A-4147-A177-3AD203B41FA5}">
                      <a16:colId xmlns:a16="http://schemas.microsoft.com/office/drawing/2014/main" val="1637546886"/>
                    </a:ext>
                  </a:extLst>
                </a:gridCol>
                <a:gridCol w="724762">
                  <a:extLst>
                    <a:ext uri="{9D8B030D-6E8A-4147-A177-3AD203B41FA5}">
                      <a16:colId xmlns:a16="http://schemas.microsoft.com/office/drawing/2014/main" val="2618485020"/>
                    </a:ext>
                  </a:extLst>
                </a:gridCol>
                <a:gridCol w="724762">
                  <a:extLst>
                    <a:ext uri="{9D8B030D-6E8A-4147-A177-3AD203B41FA5}">
                      <a16:colId xmlns:a16="http://schemas.microsoft.com/office/drawing/2014/main" val="3710005157"/>
                    </a:ext>
                  </a:extLst>
                </a:gridCol>
                <a:gridCol w="724762">
                  <a:extLst>
                    <a:ext uri="{9D8B030D-6E8A-4147-A177-3AD203B41FA5}">
                      <a16:colId xmlns:a16="http://schemas.microsoft.com/office/drawing/2014/main" val="2980944318"/>
                    </a:ext>
                  </a:extLst>
                </a:gridCol>
                <a:gridCol w="724762">
                  <a:extLst>
                    <a:ext uri="{9D8B030D-6E8A-4147-A177-3AD203B41FA5}">
                      <a16:colId xmlns:a16="http://schemas.microsoft.com/office/drawing/2014/main" val="376149636"/>
                    </a:ext>
                  </a:extLst>
                </a:gridCol>
                <a:gridCol w="724762">
                  <a:extLst>
                    <a:ext uri="{9D8B030D-6E8A-4147-A177-3AD203B41FA5}">
                      <a16:colId xmlns:a16="http://schemas.microsoft.com/office/drawing/2014/main" val="2964800952"/>
                    </a:ext>
                  </a:extLst>
                </a:gridCol>
                <a:gridCol w="724762">
                  <a:extLst>
                    <a:ext uri="{9D8B030D-6E8A-4147-A177-3AD203B41FA5}">
                      <a16:colId xmlns:a16="http://schemas.microsoft.com/office/drawing/2014/main" val="1722494420"/>
                    </a:ext>
                  </a:extLst>
                </a:gridCol>
                <a:gridCol w="724762">
                  <a:extLst>
                    <a:ext uri="{9D8B030D-6E8A-4147-A177-3AD203B41FA5}">
                      <a16:colId xmlns:a16="http://schemas.microsoft.com/office/drawing/2014/main" val="287944676"/>
                    </a:ext>
                  </a:extLst>
                </a:gridCol>
                <a:gridCol w="724762">
                  <a:extLst>
                    <a:ext uri="{9D8B030D-6E8A-4147-A177-3AD203B41FA5}">
                      <a16:colId xmlns:a16="http://schemas.microsoft.com/office/drawing/2014/main" val="2542829599"/>
                    </a:ext>
                  </a:extLst>
                </a:gridCol>
                <a:gridCol w="724762">
                  <a:extLst>
                    <a:ext uri="{9D8B030D-6E8A-4147-A177-3AD203B41FA5}">
                      <a16:colId xmlns:a16="http://schemas.microsoft.com/office/drawing/2014/main" val="353179043"/>
                    </a:ext>
                  </a:extLst>
                </a:gridCol>
              </a:tblGrid>
              <a:tr h="261046">
                <a:tc>
                  <a:txBody>
                    <a:bodyPr/>
                    <a:lstStyle/>
                    <a:p>
                      <a:pPr algn="l" fontAlgn="b"/>
                      <a:r>
                        <a:rPr lang="en-US" sz="1000" b="0" i="0" u="none" strike="noStrike" dirty="0">
                          <a:solidFill>
                            <a:srgbClr val="FFFFFF"/>
                          </a:solidFill>
                          <a:effectLst/>
                          <a:latin typeface="Arial" panose="020B0604020202020204" pitchFamily="34" charset="0"/>
                        </a:rPr>
                        <a:t>INCOME STATEMENT </a:t>
                      </a:r>
                      <a:r>
                        <a:rPr lang="en-US" sz="1000" b="0" i="0" u="none" strike="noStrike" dirty="0" smtClean="0">
                          <a:solidFill>
                            <a:schemeClr val="bg1"/>
                          </a:solidFill>
                          <a:effectLst/>
                          <a:latin typeface="Arial" panose="020B0604020202020204" pitchFamily="34" charset="0"/>
                        </a:rPr>
                        <a:t>(</a:t>
                      </a:r>
                      <a:r>
                        <a:rPr lang="en-US" sz="1000" dirty="0" smtClean="0">
                          <a:solidFill>
                            <a:schemeClr val="bg1"/>
                          </a:solidFill>
                          <a:latin typeface="Times New Roman" panose="02020603050405020304" pitchFamily="18" charset="0"/>
                          <a:cs typeface="Times New Roman" panose="02020603050405020304" pitchFamily="18" charset="0"/>
                        </a:rPr>
                        <a:t>#</a:t>
                      </a:r>
                      <a:r>
                        <a:rPr lang="en-US" sz="1000" b="0" i="0" u="none" strike="noStrike" dirty="0" smtClean="0">
                          <a:solidFill>
                            <a:schemeClr val="bg1"/>
                          </a:solidFill>
                          <a:effectLst/>
                          <a:latin typeface="Arial" panose="020B0604020202020204" pitchFamily="34" charset="0"/>
                        </a:rPr>
                        <a:t>'</a:t>
                      </a:r>
                      <a:r>
                        <a:rPr lang="en-US" sz="1000" b="0" i="0" u="none" strike="noStrike" dirty="0" smtClean="0">
                          <a:solidFill>
                            <a:srgbClr val="FFFFFF"/>
                          </a:solidFill>
                          <a:effectLst/>
                          <a:latin typeface="Arial" panose="020B0604020202020204" pitchFamily="34" charset="0"/>
                        </a:rPr>
                        <a:t>MILLION</a:t>
                      </a:r>
                      <a:r>
                        <a:rPr lang="en-US" sz="1000" b="0" i="0" u="none" strike="noStrike" dirty="0">
                          <a:solidFill>
                            <a:srgbClr val="FFFFFF"/>
                          </a:solidFill>
                          <a:effectLst/>
                          <a:latin typeface="Arial" panose="020B0604020202020204" pitchFamily="34" charset="0"/>
                        </a:rPr>
                        <a:t>)</a:t>
                      </a:r>
                    </a:p>
                  </a:txBody>
                  <a:tcPr marL="0" marR="0" marT="0" marB="0" anchor="b">
                    <a:solidFill>
                      <a:srgbClr val="00B050"/>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2016A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2017A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2018A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2019A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2020A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2021A</a:t>
                      </a:r>
                    </a:p>
                  </a:txBody>
                  <a:tcPr marL="0" marR="0" marT="0" marB="0" anchor="b">
                    <a:solidFill>
                      <a:srgbClr val="00B050"/>
                    </a:solidFill>
                  </a:tcPr>
                </a:tc>
                <a:tc>
                  <a:txBody>
                    <a:bodyPr/>
                    <a:lstStyle/>
                    <a:p>
                      <a:pPr algn="r" fontAlgn="b"/>
                      <a:r>
                        <a:rPr lang="en-US" sz="1000" b="0" i="0" u="none" strike="noStrike">
                          <a:solidFill>
                            <a:srgbClr val="FFFFFF"/>
                          </a:solidFill>
                          <a:effectLst/>
                          <a:latin typeface="Arial" panose="020B0604020202020204" pitchFamily="34" charset="0"/>
                        </a:rPr>
                        <a:t>2022E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2023E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2024E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2025E</a:t>
                      </a:r>
                    </a:p>
                  </a:txBody>
                  <a:tcPr marL="0" marR="0" marT="0" marB="0" anchor="b">
                    <a:solidFill>
                      <a:schemeClr val="tx1"/>
                    </a:solidFill>
                  </a:tcPr>
                </a:tc>
                <a:tc>
                  <a:txBody>
                    <a:bodyPr/>
                    <a:lstStyle/>
                    <a:p>
                      <a:pPr algn="r" fontAlgn="b"/>
                      <a:r>
                        <a:rPr lang="en-US" sz="1000" b="0" i="0" u="none" strike="noStrike">
                          <a:solidFill>
                            <a:srgbClr val="FFFFFF"/>
                          </a:solidFill>
                          <a:effectLst/>
                          <a:latin typeface="Arial" panose="020B0604020202020204" pitchFamily="34" charset="0"/>
                        </a:rPr>
                        <a:t>2026E</a:t>
                      </a:r>
                    </a:p>
                  </a:txBody>
                  <a:tcPr marL="0" marR="0" marT="0" marB="0" anchor="b">
                    <a:solidFill>
                      <a:schemeClr val="tx1"/>
                    </a:solidFill>
                  </a:tcPr>
                </a:tc>
                <a:extLst>
                  <a:ext uri="{0D108BD9-81ED-4DB2-BD59-A6C34878D82A}">
                    <a16:rowId xmlns:a16="http://schemas.microsoft.com/office/drawing/2014/main" val="3270352513"/>
                  </a:ext>
                </a:extLst>
              </a:tr>
              <a:tr h="248615">
                <a:tc>
                  <a:txBody>
                    <a:bodyPr/>
                    <a:lstStyle/>
                    <a:p>
                      <a:pPr algn="l" fontAlgn="b"/>
                      <a:r>
                        <a:rPr lang="en-US" sz="1100" b="0" i="0" u="none" strike="noStrike">
                          <a:solidFill>
                            <a:srgbClr val="000000"/>
                          </a:solidFill>
                          <a:effectLst/>
                          <a:latin typeface="Times New Roman" panose="02020603050405020304" pitchFamily="18" charset="0"/>
                        </a:rPr>
                        <a:t>Revenue</a:t>
                      </a: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63,384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138,281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228,391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214,157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190,922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293,631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369,420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440,210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495,890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575,790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684,100 </a:t>
                      </a:r>
                    </a:p>
                  </a:txBody>
                  <a:tcPr marL="0" marR="0" marT="0" marB="0" anchor="b">
                    <a:solidFill>
                      <a:srgbClr val="00B050">
                        <a:alpha val="67000"/>
                      </a:srgbClr>
                    </a:solidFill>
                  </a:tcPr>
                </a:tc>
                <a:extLst>
                  <a:ext uri="{0D108BD9-81ED-4DB2-BD59-A6C34878D82A}">
                    <a16:rowId xmlns:a16="http://schemas.microsoft.com/office/drawing/2014/main" val="668278826"/>
                  </a:ext>
                </a:extLst>
              </a:tr>
              <a:tr h="248615">
                <a:tc>
                  <a:txBody>
                    <a:bodyPr/>
                    <a:lstStyle/>
                    <a:p>
                      <a:pPr algn="l" fontAlgn="b"/>
                      <a:r>
                        <a:rPr lang="en-US" sz="1100" b="0" i="0" u="none" strike="noStrike">
                          <a:solidFill>
                            <a:srgbClr val="000000"/>
                          </a:solidFill>
                          <a:effectLst/>
                          <a:latin typeface="Times New Roman" panose="02020603050405020304" pitchFamily="18" charset="0"/>
                        </a:rPr>
                        <a:t>Cost of sales</a:t>
                      </a: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(47,076)</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(73,414)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(108,641)</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(92,698)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(146,088)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(179,414)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(211,005)</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(242,116)</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(257,863)</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(299,411)</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(355,732)</a:t>
                      </a:r>
                    </a:p>
                  </a:txBody>
                  <a:tcPr marL="0" marR="0" marT="0" marB="0" anchor="b">
                    <a:solidFill>
                      <a:srgbClr val="00B050">
                        <a:alpha val="67000"/>
                      </a:srgbClr>
                    </a:solidFill>
                  </a:tcPr>
                </a:tc>
                <a:extLst>
                  <a:ext uri="{0D108BD9-81ED-4DB2-BD59-A6C34878D82A}">
                    <a16:rowId xmlns:a16="http://schemas.microsoft.com/office/drawing/2014/main" val="2810462721"/>
                  </a:ext>
                </a:extLst>
              </a:tr>
              <a:tr h="236184">
                <a:tc>
                  <a:txBody>
                    <a:bodyPr/>
                    <a:lstStyle/>
                    <a:p>
                      <a:pPr algn="l" fontAlgn="b"/>
                      <a:r>
                        <a:rPr lang="en-US" sz="1100" b="1" i="0" u="none" strike="noStrike">
                          <a:solidFill>
                            <a:srgbClr val="000000"/>
                          </a:solidFill>
                          <a:effectLst/>
                          <a:latin typeface="Times New Roman" panose="02020603050405020304" pitchFamily="18" charset="0"/>
                        </a:rPr>
                        <a:t>Gross profit</a:t>
                      </a:r>
                    </a:p>
                  </a:txBody>
                  <a:tcPr marL="0" marR="0" marT="0" marB="0" anchor="b">
                    <a:solidFill>
                      <a:srgbClr val="00B050"/>
                    </a:solidFill>
                  </a:tcPr>
                </a:tc>
                <a:tc>
                  <a:txBody>
                    <a:bodyPr/>
                    <a:lstStyle/>
                    <a:p>
                      <a:pPr algn="l" fontAlgn="b"/>
                      <a:r>
                        <a:rPr lang="en-US" sz="1100" b="1"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16,308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64,867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119,750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121,459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44,834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114,217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158,415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198,095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238,027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276,379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328,368 </a:t>
                      </a:r>
                    </a:p>
                  </a:txBody>
                  <a:tcPr marL="0" marR="0" marT="0" marB="0" anchor="b">
                    <a:solidFill>
                      <a:srgbClr val="00B050"/>
                    </a:solidFill>
                  </a:tcPr>
                </a:tc>
                <a:extLst>
                  <a:ext uri="{0D108BD9-81ED-4DB2-BD59-A6C34878D82A}">
                    <a16:rowId xmlns:a16="http://schemas.microsoft.com/office/drawing/2014/main" val="3207767569"/>
                  </a:ext>
                </a:extLst>
              </a:tr>
              <a:tr h="248615">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extLst>
                  <a:ext uri="{0D108BD9-81ED-4DB2-BD59-A6C34878D82A}">
                    <a16:rowId xmlns:a16="http://schemas.microsoft.com/office/drawing/2014/main" val="2103790685"/>
                  </a:ext>
                </a:extLst>
              </a:tr>
              <a:tr h="248615">
                <a:tc>
                  <a:txBody>
                    <a:bodyPr/>
                    <a:lstStyle/>
                    <a:p>
                      <a:pPr algn="l" fontAlgn="b"/>
                      <a:r>
                        <a:rPr lang="en-US" sz="1000" b="0" i="0" u="none" strike="noStrike" dirty="0">
                          <a:solidFill>
                            <a:srgbClr val="000000"/>
                          </a:solidFill>
                          <a:effectLst/>
                          <a:latin typeface="Arial" panose="020B0604020202020204" pitchFamily="34" charset="0"/>
                        </a:rPr>
                        <a:t>Other Income</a:t>
                      </a: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4,585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9,170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30,184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8,056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7,388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8,804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9,918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11,516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13,682 </a:t>
                      </a:r>
                    </a:p>
                  </a:txBody>
                  <a:tcPr marL="0" marR="0" marT="0" marB="0" anchor="b">
                    <a:solidFill>
                      <a:srgbClr val="00B050">
                        <a:alpha val="67000"/>
                      </a:srgbClr>
                    </a:solidFill>
                  </a:tcPr>
                </a:tc>
                <a:extLst>
                  <a:ext uri="{0D108BD9-81ED-4DB2-BD59-A6C34878D82A}">
                    <a16:rowId xmlns:a16="http://schemas.microsoft.com/office/drawing/2014/main" val="620604354"/>
                  </a:ext>
                </a:extLst>
              </a:tr>
              <a:tr h="248615">
                <a:tc>
                  <a:txBody>
                    <a:bodyPr/>
                    <a:lstStyle/>
                    <a:p>
                      <a:pPr algn="l" fontAlgn="b"/>
                      <a:r>
                        <a:rPr lang="en-US" sz="1000" b="0" i="0" u="none" strike="noStrike">
                          <a:solidFill>
                            <a:srgbClr val="000000"/>
                          </a:solidFill>
                          <a:effectLst/>
                          <a:latin typeface="Arial" panose="020B0604020202020204" pitchFamily="34" charset="0"/>
                        </a:rPr>
                        <a:t>General and Administrative Expense</a:t>
                      </a: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(30,001)</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(25,037)</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(24,400)</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(21,675)</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(27,372)</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(32,074)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(47,412)</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(51,855)</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(59,502)</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(71,251)</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(81,970)</a:t>
                      </a:r>
                    </a:p>
                  </a:txBody>
                  <a:tcPr marL="0" marR="0" marT="0" marB="0" anchor="b">
                    <a:solidFill>
                      <a:srgbClr val="00B050">
                        <a:alpha val="67000"/>
                      </a:srgbClr>
                    </a:solidFill>
                  </a:tcPr>
                </a:tc>
                <a:extLst>
                  <a:ext uri="{0D108BD9-81ED-4DB2-BD59-A6C34878D82A}">
                    <a16:rowId xmlns:a16="http://schemas.microsoft.com/office/drawing/2014/main" val="2576107959"/>
                  </a:ext>
                </a:extLst>
              </a:tr>
              <a:tr h="248615">
                <a:tc>
                  <a:txBody>
                    <a:bodyPr/>
                    <a:lstStyle/>
                    <a:p>
                      <a:pPr algn="l" fontAlgn="b"/>
                      <a:r>
                        <a:rPr lang="en-US" sz="1000" b="0" i="0" u="none" strike="noStrike">
                          <a:solidFill>
                            <a:srgbClr val="000000"/>
                          </a:solidFill>
                          <a:effectLst/>
                          <a:latin typeface="Arial" panose="020B0604020202020204" pitchFamily="34" charset="0"/>
                        </a:rPr>
                        <a:t>Impairment loss on financial asset</a:t>
                      </a: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(28,684)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209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(4,483)</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(14,911)</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(10,778)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(9,035)</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(7,388)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(8,804)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(9,918)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(11,516)</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(13,682)</a:t>
                      </a:r>
                    </a:p>
                  </a:txBody>
                  <a:tcPr marL="0" marR="0" marT="0" marB="0" anchor="b">
                    <a:solidFill>
                      <a:srgbClr val="00B050">
                        <a:alpha val="67000"/>
                      </a:srgbClr>
                    </a:solidFill>
                  </a:tcPr>
                </a:tc>
                <a:extLst>
                  <a:ext uri="{0D108BD9-81ED-4DB2-BD59-A6C34878D82A}">
                    <a16:rowId xmlns:a16="http://schemas.microsoft.com/office/drawing/2014/main" val="1704527435"/>
                  </a:ext>
                </a:extLst>
              </a:tr>
              <a:tr h="248615">
                <a:tc>
                  <a:txBody>
                    <a:bodyPr/>
                    <a:lstStyle/>
                    <a:p>
                      <a:pPr algn="l" fontAlgn="b"/>
                      <a:r>
                        <a:rPr lang="en-US" sz="1000" b="0" i="0" u="none" strike="noStrike">
                          <a:solidFill>
                            <a:srgbClr val="000000"/>
                          </a:solidFill>
                          <a:effectLst/>
                          <a:latin typeface="Arial" panose="020B0604020202020204" pitchFamily="34" charset="0"/>
                        </a:rPr>
                        <a:t>Impairment loss on non-financial asset</a:t>
                      </a:r>
                    </a:p>
                  </a:txBody>
                  <a:tcPr marL="0" marR="0" marT="0" marB="0" anchor="b">
                    <a:solidFill>
                      <a:srgbClr val="00B050">
                        <a:alpha val="67000"/>
                      </a:srgbClr>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210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(41,175)</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(6,216)</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(6,216)</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(6,216)</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(6,216)</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(6,216)</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(6,216)</a:t>
                      </a:r>
                    </a:p>
                  </a:txBody>
                  <a:tcPr marL="0" marR="0" marT="0" marB="0" anchor="b">
                    <a:solidFill>
                      <a:srgbClr val="00B050">
                        <a:alpha val="67000"/>
                      </a:srgbClr>
                    </a:solidFill>
                  </a:tcPr>
                </a:tc>
                <a:extLst>
                  <a:ext uri="{0D108BD9-81ED-4DB2-BD59-A6C34878D82A}">
                    <a16:rowId xmlns:a16="http://schemas.microsoft.com/office/drawing/2014/main" val="3379678125"/>
                  </a:ext>
                </a:extLst>
              </a:tr>
              <a:tr h="248615">
                <a:tc>
                  <a:txBody>
                    <a:bodyPr/>
                    <a:lstStyle/>
                    <a:p>
                      <a:pPr algn="l" fontAlgn="b"/>
                      <a:r>
                        <a:rPr lang="en-US" sz="1000" b="0" i="0" u="none" strike="noStrike">
                          <a:solidFill>
                            <a:srgbClr val="000000"/>
                          </a:solidFill>
                          <a:effectLst/>
                          <a:latin typeface="Arial" panose="020B0604020202020204" pitchFamily="34" charset="0"/>
                        </a:rPr>
                        <a:t>Impairment reversal on non-financial asset</a:t>
                      </a:r>
                    </a:p>
                  </a:txBody>
                  <a:tcPr marL="0" marR="0" marT="0" marB="0" anchor="b">
                    <a:solidFill>
                      <a:srgbClr val="00B050">
                        <a:alpha val="67000"/>
                      </a:srgbClr>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29,900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extLst>
                  <a:ext uri="{0D108BD9-81ED-4DB2-BD59-A6C34878D82A}">
                    <a16:rowId xmlns:a16="http://schemas.microsoft.com/office/drawing/2014/main" val="2216647597"/>
                  </a:ext>
                </a:extLst>
              </a:tr>
              <a:tr h="248615">
                <a:tc>
                  <a:txBody>
                    <a:bodyPr/>
                    <a:lstStyle/>
                    <a:p>
                      <a:pPr algn="l" fontAlgn="b"/>
                      <a:r>
                        <a:rPr lang="en-US" sz="1000" b="0" i="0" u="none" strike="noStrike">
                          <a:solidFill>
                            <a:srgbClr val="000000"/>
                          </a:solidFill>
                          <a:effectLst/>
                          <a:latin typeface="Arial" panose="020B0604020202020204" pitchFamily="34" charset="0"/>
                        </a:rPr>
                        <a:t>Fair value loss</a:t>
                      </a:r>
                    </a:p>
                  </a:txBody>
                  <a:tcPr marL="0" marR="0" marT="0" marB="0" anchor="b">
                    <a:solidFill>
                      <a:srgbClr val="00B050">
                        <a:alpha val="67000"/>
                      </a:srgbClr>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(2,782)</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(5,663)</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(593)</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1,706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(7,111)</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(4,447)</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(3,694)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(4,402)</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(4,959)</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(5,758)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(6,841)</a:t>
                      </a:r>
                    </a:p>
                  </a:txBody>
                  <a:tcPr marL="0" marR="0" marT="0" marB="0" anchor="b">
                    <a:solidFill>
                      <a:srgbClr val="00B050">
                        <a:alpha val="67000"/>
                      </a:srgbClr>
                    </a:solidFill>
                  </a:tcPr>
                </a:tc>
                <a:extLst>
                  <a:ext uri="{0D108BD9-81ED-4DB2-BD59-A6C34878D82A}">
                    <a16:rowId xmlns:a16="http://schemas.microsoft.com/office/drawing/2014/main" val="30555431"/>
                  </a:ext>
                </a:extLst>
              </a:tr>
              <a:tr h="248615">
                <a:tc>
                  <a:txBody>
                    <a:bodyPr/>
                    <a:lstStyle/>
                    <a:p>
                      <a:pPr algn="l" fontAlgn="b"/>
                      <a:r>
                        <a:rPr lang="en-US" sz="1100" b="0" i="0" u="none" strike="noStrike">
                          <a:solidFill>
                            <a:srgbClr val="000000"/>
                          </a:solidFill>
                          <a:effectLst/>
                          <a:latin typeface="Times New Roman" panose="02020603050405020304" pitchFamily="18" charset="0"/>
                        </a:rPr>
                        <a:t>Depletion, depreciation and amortisation</a:t>
                      </a:r>
                    </a:p>
                  </a:txBody>
                  <a:tcPr marL="0" marR="0" marT="0" marB="0" anchor="b">
                    <a:solidFill>
                      <a:srgbClr val="00B050">
                        <a:alpha val="67000"/>
                      </a:srgbClr>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8,245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25,142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37,461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28,824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47,812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58,506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71,913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94,475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100,588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117,484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141,722 </a:t>
                      </a:r>
                    </a:p>
                  </a:txBody>
                  <a:tcPr marL="0" marR="0" marT="0" marB="0" anchor="b">
                    <a:solidFill>
                      <a:srgbClr val="00B050">
                        <a:alpha val="67000"/>
                      </a:srgbClr>
                    </a:solidFill>
                  </a:tcPr>
                </a:tc>
                <a:extLst>
                  <a:ext uri="{0D108BD9-81ED-4DB2-BD59-A6C34878D82A}">
                    <a16:rowId xmlns:a16="http://schemas.microsoft.com/office/drawing/2014/main" val="1367031763"/>
                  </a:ext>
                </a:extLst>
              </a:tr>
              <a:tr h="248615">
                <a:tc>
                  <a:txBody>
                    <a:bodyPr/>
                    <a:lstStyle/>
                    <a:p>
                      <a:pPr algn="l" fontAlgn="b"/>
                      <a:r>
                        <a:rPr lang="en-US" sz="1100" b="0" i="0" u="none" strike="noStrike">
                          <a:solidFill>
                            <a:srgbClr val="000000"/>
                          </a:solidFill>
                          <a:effectLst/>
                          <a:latin typeface="Times New Roman" panose="02020603050405020304" pitchFamily="18" charset="0"/>
                        </a:rPr>
                        <a:t>Depreciation of right-of-use asset</a:t>
                      </a:r>
                    </a:p>
                  </a:txBody>
                  <a:tcPr marL="0" marR="0" marT="0" marB="0" anchor="b">
                    <a:solidFill>
                      <a:srgbClr val="00B050">
                        <a:alpha val="67000"/>
                      </a:srgbClr>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908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1,254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1,870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1,108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1,189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1,240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1,324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1,573 </a:t>
                      </a:r>
                    </a:p>
                  </a:txBody>
                  <a:tcPr marL="0" marR="0" marT="0" marB="0" anchor="b">
                    <a:solidFill>
                      <a:srgbClr val="00B050">
                        <a:alpha val="67000"/>
                      </a:srgbClr>
                    </a:solidFill>
                  </a:tcPr>
                </a:tc>
                <a:extLst>
                  <a:ext uri="{0D108BD9-81ED-4DB2-BD59-A6C34878D82A}">
                    <a16:rowId xmlns:a16="http://schemas.microsoft.com/office/drawing/2014/main" val="3492321948"/>
                  </a:ext>
                </a:extLst>
              </a:tr>
              <a:tr h="236184">
                <a:tc>
                  <a:txBody>
                    <a:bodyPr/>
                    <a:lstStyle/>
                    <a:p>
                      <a:pPr algn="l" fontAlgn="b"/>
                      <a:r>
                        <a:rPr lang="en-US" sz="1100" b="1" i="0" u="none" strike="noStrike">
                          <a:solidFill>
                            <a:srgbClr val="000000"/>
                          </a:solidFill>
                          <a:effectLst/>
                          <a:latin typeface="Times New Roman" panose="02020603050405020304" pitchFamily="18" charset="0"/>
                        </a:rPr>
                        <a:t>EBITDA</a:t>
                      </a:r>
                    </a:p>
                  </a:txBody>
                  <a:tcPr marL="0" marR="0" marT="0" marB="0" anchor="b">
                    <a:solidFill>
                      <a:srgbClr val="00B050"/>
                    </a:solidFill>
                  </a:tcPr>
                </a:tc>
                <a:tc>
                  <a:txBody>
                    <a:bodyPr/>
                    <a:lstStyle/>
                    <a:p>
                      <a:pPr algn="l" fontAlgn="b"/>
                      <a:r>
                        <a:rPr lang="en-US" sz="1100" b="1"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(36,704)</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59,518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132,320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125,481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37,648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160,777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174,114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231,284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269,178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311,963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376,637 </a:t>
                      </a:r>
                    </a:p>
                  </a:txBody>
                  <a:tcPr marL="0" marR="0" marT="0" marB="0" anchor="b">
                    <a:solidFill>
                      <a:srgbClr val="00B050"/>
                    </a:solidFill>
                  </a:tcPr>
                </a:tc>
                <a:extLst>
                  <a:ext uri="{0D108BD9-81ED-4DB2-BD59-A6C34878D82A}">
                    <a16:rowId xmlns:a16="http://schemas.microsoft.com/office/drawing/2014/main" val="1437534647"/>
                  </a:ext>
                </a:extLst>
              </a:tr>
              <a:tr h="248615">
                <a:tc>
                  <a:txBody>
                    <a:bodyPr/>
                    <a:lstStyle/>
                    <a:p>
                      <a:pPr algn="l" fontAlgn="b"/>
                      <a:r>
                        <a:rPr lang="en-US" sz="1100" b="0" i="0" u="none" strike="noStrike">
                          <a:solidFill>
                            <a:srgbClr val="000000"/>
                          </a:solidFill>
                          <a:effectLst/>
                          <a:latin typeface="Times New Roman" panose="02020603050405020304" pitchFamily="18" charset="0"/>
                        </a:rPr>
                        <a:t>Depletion, depreciation and amortisation</a:t>
                      </a:r>
                    </a:p>
                  </a:txBody>
                  <a:tcPr marL="0" marR="0" marT="0" marB="0" anchor="b">
                    <a:solidFill>
                      <a:srgbClr val="00B050">
                        <a:alpha val="67000"/>
                      </a:srgbClr>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(8,245)</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(25,142)</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(37,461)</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(28,824)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(47,812)</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(58,506)</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(71,913)</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(94,475)</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(100,588)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(117,484)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(141,722)</a:t>
                      </a:r>
                    </a:p>
                  </a:txBody>
                  <a:tcPr marL="0" marR="0" marT="0" marB="0" anchor="b">
                    <a:solidFill>
                      <a:srgbClr val="00B050">
                        <a:alpha val="67000"/>
                      </a:srgbClr>
                    </a:solidFill>
                  </a:tcPr>
                </a:tc>
                <a:extLst>
                  <a:ext uri="{0D108BD9-81ED-4DB2-BD59-A6C34878D82A}">
                    <a16:rowId xmlns:a16="http://schemas.microsoft.com/office/drawing/2014/main" val="1158526468"/>
                  </a:ext>
                </a:extLst>
              </a:tr>
              <a:tr h="248615">
                <a:tc>
                  <a:txBody>
                    <a:bodyPr/>
                    <a:lstStyle/>
                    <a:p>
                      <a:pPr algn="l" fontAlgn="b"/>
                      <a:r>
                        <a:rPr lang="en-US" sz="1100" b="0" i="0" u="none" strike="noStrike">
                          <a:solidFill>
                            <a:srgbClr val="000000"/>
                          </a:solidFill>
                          <a:effectLst/>
                          <a:latin typeface="Times New Roman" panose="02020603050405020304" pitchFamily="18" charset="0"/>
                        </a:rPr>
                        <a:t>Depreciation of right-of-use asset</a:t>
                      </a:r>
                    </a:p>
                  </a:txBody>
                  <a:tcPr marL="0" marR="0" marT="0" marB="0" anchor="b">
                    <a:solidFill>
                      <a:srgbClr val="00B050">
                        <a:alpha val="67000"/>
                      </a:srgbClr>
                    </a:solidFill>
                  </a:tcPr>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(908)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(1,254)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(1,870)</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(1,108)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(1,189)</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(1,240)</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(1,324)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(1,573)</a:t>
                      </a:r>
                    </a:p>
                  </a:txBody>
                  <a:tcPr marL="0" marR="0" marT="0" marB="0" anchor="b">
                    <a:solidFill>
                      <a:srgbClr val="00B050">
                        <a:alpha val="67000"/>
                      </a:srgbClr>
                    </a:solidFill>
                  </a:tcPr>
                </a:tc>
                <a:extLst>
                  <a:ext uri="{0D108BD9-81ED-4DB2-BD59-A6C34878D82A}">
                    <a16:rowId xmlns:a16="http://schemas.microsoft.com/office/drawing/2014/main" val="3239686278"/>
                  </a:ext>
                </a:extLst>
              </a:tr>
              <a:tr h="261046">
                <a:tc>
                  <a:txBody>
                    <a:bodyPr/>
                    <a:lstStyle/>
                    <a:p>
                      <a:pPr algn="l" fontAlgn="b"/>
                      <a:r>
                        <a:rPr lang="en-US" sz="1100" b="1" i="0" u="none" strike="noStrike">
                          <a:solidFill>
                            <a:srgbClr val="000000"/>
                          </a:solidFill>
                          <a:effectLst/>
                          <a:latin typeface="Times New Roman" panose="02020603050405020304" pitchFamily="18" charset="0"/>
                        </a:rPr>
                        <a:t>EBIT</a:t>
                      </a:r>
                    </a:p>
                  </a:txBody>
                  <a:tcPr marL="0" marR="0" marT="0" marB="0" anchor="b">
                    <a:solidFill>
                      <a:srgbClr val="00B050"/>
                    </a:solidFill>
                  </a:tcPr>
                </a:tc>
                <a:tc>
                  <a:txBody>
                    <a:bodyPr/>
                    <a:lstStyle/>
                    <a:p>
                      <a:pPr algn="l" fontAlgn="b"/>
                      <a:r>
                        <a:rPr lang="en-US" sz="1100" b="1"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(44,949)</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34,376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94,859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95,749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(11,418)</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100,401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101,093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135,621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167,351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193,154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233,341 </a:t>
                      </a:r>
                    </a:p>
                  </a:txBody>
                  <a:tcPr marL="0" marR="0" marT="0" marB="0" anchor="b">
                    <a:solidFill>
                      <a:srgbClr val="00B050"/>
                    </a:solidFill>
                  </a:tcPr>
                </a:tc>
                <a:extLst>
                  <a:ext uri="{0D108BD9-81ED-4DB2-BD59-A6C34878D82A}">
                    <a16:rowId xmlns:a16="http://schemas.microsoft.com/office/drawing/2014/main" val="4104477933"/>
                  </a:ext>
                </a:extLst>
              </a:tr>
              <a:tr h="248615">
                <a:tc>
                  <a:txBody>
                    <a:bodyPr/>
                    <a:lstStyle/>
                    <a:p>
                      <a:pPr algn="l" fontAlgn="b"/>
                      <a:r>
                        <a:rPr lang="en-US" sz="1100" b="0" i="0" u="none" strike="noStrike">
                          <a:solidFill>
                            <a:srgbClr val="000000"/>
                          </a:solidFill>
                          <a:effectLst/>
                          <a:latin typeface="Times New Roman" panose="02020603050405020304" pitchFamily="18" charset="0"/>
                        </a:rPr>
                        <a:t>Finance income</a:t>
                      </a: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15,800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1,326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3,032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4,134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601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126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532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362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591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720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1,125 </a:t>
                      </a:r>
                    </a:p>
                  </a:txBody>
                  <a:tcPr marL="0" marR="0" marT="0" marB="0" anchor="b">
                    <a:solidFill>
                      <a:srgbClr val="00B050">
                        <a:alpha val="67000"/>
                      </a:srgbClr>
                    </a:solidFill>
                  </a:tcPr>
                </a:tc>
                <a:extLst>
                  <a:ext uri="{0D108BD9-81ED-4DB2-BD59-A6C34878D82A}">
                    <a16:rowId xmlns:a16="http://schemas.microsoft.com/office/drawing/2014/main" val="2332431465"/>
                  </a:ext>
                </a:extLst>
              </a:tr>
              <a:tr h="248615">
                <a:tc>
                  <a:txBody>
                    <a:bodyPr/>
                    <a:lstStyle/>
                    <a:p>
                      <a:pPr algn="l" fontAlgn="b"/>
                      <a:r>
                        <a:rPr lang="en-US" sz="1100" b="0" i="0" u="none" strike="noStrike">
                          <a:solidFill>
                            <a:srgbClr val="000000"/>
                          </a:solidFill>
                          <a:effectLst/>
                          <a:latin typeface="Times New Roman" panose="02020603050405020304" pitchFamily="18" charset="0"/>
                        </a:rPr>
                        <a:t>Finance expense/ cost</a:t>
                      </a: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(18,270)</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(22,248)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(17,292)</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(10,294)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(18,656)</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(30,516)</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(23,145)</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(18,014)</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(12,893)</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(7,781)</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(2,674)</a:t>
                      </a:r>
                    </a:p>
                  </a:txBody>
                  <a:tcPr marL="0" marR="0" marT="0" marB="0" anchor="b">
                    <a:solidFill>
                      <a:srgbClr val="00B050">
                        <a:alpha val="67000"/>
                      </a:srgbClr>
                    </a:solidFill>
                  </a:tcPr>
                </a:tc>
                <a:extLst>
                  <a:ext uri="{0D108BD9-81ED-4DB2-BD59-A6C34878D82A}">
                    <a16:rowId xmlns:a16="http://schemas.microsoft.com/office/drawing/2014/main" val="1500511222"/>
                  </a:ext>
                </a:extLst>
              </a:tr>
              <a:tr h="248615">
                <a:tc>
                  <a:txBody>
                    <a:bodyPr/>
                    <a:lstStyle/>
                    <a:p>
                      <a:pPr algn="l" fontAlgn="b"/>
                      <a:r>
                        <a:rPr lang="en-US" sz="1000" b="0" i="0" u="none" strike="noStrike">
                          <a:solidFill>
                            <a:srgbClr val="000000"/>
                          </a:solidFill>
                          <a:effectLst/>
                          <a:latin typeface="Arial" panose="020B0604020202020204" pitchFamily="34" charset="0"/>
                        </a:rPr>
                        <a:t>Share of profit from joint venture</a:t>
                      </a:r>
                    </a:p>
                  </a:txBody>
                  <a:tcPr marL="0" marR="0" marT="0" marB="0" anchor="b">
                    <a:solidFill>
                      <a:srgbClr val="00B050">
                        <a:alpha val="67000"/>
                      </a:srgbClr>
                    </a:solidFill>
                  </a:tcPr>
                </a:tc>
                <a:tc>
                  <a:txBody>
                    <a:bodyPr/>
                    <a:lstStyle/>
                    <a:p>
                      <a:pPr algn="l" fontAlgn="b"/>
                      <a:r>
                        <a:rPr lang="en-US" sz="1100" b="0" i="0" u="none" strike="noStrike">
                          <a:solidFill>
                            <a:srgbClr val="000000"/>
                          </a:solidFill>
                          <a:effectLst/>
                          <a:latin typeface="Times New Roman" panose="02020603050405020304" pitchFamily="18" charset="0"/>
                        </a:rPr>
                        <a:t>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0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325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601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1,017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1,017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1,017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1,017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1,017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1,017 </a:t>
                      </a:r>
                    </a:p>
                  </a:txBody>
                  <a:tcPr marL="0" marR="0" marT="0" marB="0" anchor="b">
                    <a:solidFill>
                      <a:srgbClr val="00B050">
                        <a:alpha val="67000"/>
                      </a:srgbClr>
                    </a:solidFill>
                  </a:tcPr>
                </a:tc>
                <a:extLst>
                  <a:ext uri="{0D108BD9-81ED-4DB2-BD59-A6C34878D82A}">
                    <a16:rowId xmlns:a16="http://schemas.microsoft.com/office/drawing/2014/main" val="4123166778"/>
                  </a:ext>
                </a:extLst>
              </a:tr>
              <a:tr h="236184">
                <a:tc>
                  <a:txBody>
                    <a:bodyPr/>
                    <a:lstStyle/>
                    <a:p>
                      <a:pPr algn="l" fontAlgn="b"/>
                      <a:r>
                        <a:rPr lang="en-US" sz="1100" b="1" i="0" u="none" strike="noStrike">
                          <a:solidFill>
                            <a:srgbClr val="000000"/>
                          </a:solidFill>
                          <a:effectLst/>
                          <a:latin typeface="Times New Roman" panose="02020603050405020304" pitchFamily="18" charset="0"/>
                        </a:rPr>
                        <a:t>Profit before tax/ EBT</a:t>
                      </a:r>
                    </a:p>
                  </a:txBody>
                  <a:tcPr marL="0" marR="0" marT="0" marB="0" anchor="b">
                    <a:solidFill>
                      <a:srgbClr val="00B050"/>
                    </a:solidFill>
                  </a:tcPr>
                </a:tc>
                <a:tc>
                  <a:txBody>
                    <a:bodyPr/>
                    <a:lstStyle/>
                    <a:p>
                      <a:pPr algn="l" fontAlgn="b"/>
                      <a:r>
                        <a:rPr lang="en-US" sz="1100" b="1"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(47,419)</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13,454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80,599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89,914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(28,872)</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71,028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79,498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118,986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156,065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187,110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232,809 </a:t>
                      </a:r>
                    </a:p>
                  </a:txBody>
                  <a:tcPr marL="0" marR="0" marT="0" marB="0" anchor="b">
                    <a:solidFill>
                      <a:srgbClr val="00B050"/>
                    </a:solidFill>
                  </a:tcPr>
                </a:tc>
                <a:extLst>
                  <a:ext uri="{0D108BD9-81ED-4DB2-BD59-A6C34878D82A}">
                    <a16:rowId xmlns:a16="http://schemas.microsoft.com/office/drawing/2014/main" val="3015823473"/>
                  </a:ext>
                </a:extLst>
              </a:tr>
              <a:tr h="248615">
                <a:tc>
                  <a:txBody>
                    <a:bodyPr/>
                    <a:lstStyle/>
                    <a:p>
                      <a:pPr algn="l" fontAlgn="b"/>
                      <a:r>
                        <a:rPr lang="en-US" sz="1100" b="0" i="0" u="none" strike="noStrike">
                          <a:solidFill>
                            <a:srgbClr val="000000"/>
                          </a:solidFill>
                          <a:effectLst/>
                          <a:latin typeface="Times New Roman" panose="02020603050405020304" pitchFamily="18" charset="0"/>
                        </a:rPr>
                        <a:t>Income tax charge</a:t>
                      </a:r>
                    </a:p>
                  </a:txBody>
                  <a:tcPr marL="0" marR="0" marT="0" marB="0" anchor="b">
                    <a:solidFill>
                      <a:srgbClr val="00B050">
                        <a:alpha val="67000"/>
                      </a:srgbClr>
                    </a:solidFill>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2,035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67,657 </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(35,748)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(8,939)</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(1,840)</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(24,097)</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(16,267)</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(17,240)</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(24,387)</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(39,528)</a:t>
                      </a:r>
                    </a:p>
                  </a:txBody>
                  <a:tcPr marL="0" marR="0" marT="0" marB="0" anchor="b">
                    <a:solidFill>
                      <a:srgbClr val="00B050">
                        <a:alpha val="67000"/>
                      </a:srgbClr>
                    </a:solidFill>
                  </a:tcPr>
                </a:tc>
                <a:tc>
                  <a:txBody>
                    <a:bodyPr/>
                    <a:lstStyle/>
                    <a:p>
                      <a:pPr algn="r" fontAlgn="b"/>
                      <a:r>
                        <a:rPr lang="en-US" sz="1100" b="0" i="0" u="none" strike="noStrike">
                          <a:solidFill>
                            <a:srgbClr val="000000"/>
                          </a:solidFill>
                          <a:effectLst/>
                          <a:latin typeface="Times New Roman" panose="02020603050405020304" pitchFamily="18" charset="0"/>
                        </a:rPr>
                        <a:t>(41,733)</a:t>
                      </a:r>
                    </a:p>
                  </a:txBody>
                  <a:tcPr marL="0" marR="0" marT="0" marB="0" anchor="b">
                    <a:solidFill>
                      <a:srgbClr val="00B050">
                        <a:alpha val="67000"/>
                      </a:srgbClr>
                    </a:solidFill>
                  </a:tcPr>
                </a:tc>
                <a:extLst>
                  <a:ext uri="{0D108BD9-81ED-4DB2-BD59-A6C34878D82A}">
                    <a16:rowId xmlns:a16="http://schemas.microsoft.com/office/drawing/2014/main" val="3635580875"/>
                  </a:ext>
                </a:extLst>
              </a:tr>
              <a:tr h="248615">
                <a:tc>
                  <a:txBody>
                    <a:bodyPr/>
                    <a:lstStyle/>
                    <a:p>
                      <a:pPr algn="l" fontAlgn="b"/>
                      <a:r>
                        <a:rPr lang="en-US" sz="1100" b="1" i="0" u="none" strike="noStrike">
                          <a:solidFill>
                            <a:srgbClr val="000000"/>
                          </a:solidFill>
                          <a:effectLst/>
                          <a:latin typeface="Times New Roman" panose="02020603050405020304" pitchFamily="18" charset="0"/>
                        </a:rPr>
                        <a:t>Profit after tax</a:t>
                      </a:r>
                    </a:p>
                  </a:txBody>
                  <a:tcPr marL="0" marR="0" marT="0" marB="0" anchor="b">
                    <a:solidFill>
                      <a:srgbClr val="00B050"/>
                    </a:solidFill>
                  </a:tcPr>
                </a:tc>
                <a:tc>
                  <a:txBody>
                    <a:bodyPr/>
                    <a:lstStyle/>
                    <a:p>
                      <a:pPr algn="l" fontAlgn="b"/>
                      <a:r>
                        <a:rPr lang="en-US" sz="1100" b="1" i="0" u="none" strike="noStrike">
                          <a:solidFill>
                            <a:srgbClr val="000000"/>
                          </a:solidFill>
                          <a:effectLst/>
                          <a:latin typeface="Times New Roman" panose="02020603050405020304" pitchFamily="18" charset="0"/>
                        </a:rPr>
                        <a:t>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(45,384)</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81,111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44,851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80,975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(30,712)</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46,931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63,231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101,746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131,678 </a:t>
                      </a:r>
                    </a:p>
                  </a:txBody>
                  <a:tcPr marL="0" marR="0" marT="0" marB="0" anchor="b">
                    <a:solidFill>
                      <a:srgbClr val="00B050"/>
                    </a:solidFill>
                  </a:tcPr>
                </a:tc>
                <a:tc>
                  <a:txBody>
                    <a:bodyPr/>
                    <a:lstStyle/>
                    <a:p>
                      <a:pPr algn="r" fontAlgn="b"/>
                      <a:r>
                        <a:rPr lang="en-US" sz="1100" b="1" i="0" u="none" strike="noStrike">
                          <a:solidFill>
                            <a:srgbClr val="000000"/>
                          </a:solidFill>
                          <a:effectLst/>
                          <a:latin typeface="Times New Roman" panose="02020603050405020304" pitchFamily="18" charset="0"/>
                        </a:rPr>
                        <a:t>147,581 </a:t>
                      </a:r>
                    </a:p>
                  </a:txBody>
                  <a:tcPr marL="0" marR="0" marT="0" marB="0" anchor="b">
                    <a:solidFill>
                      <a:srgbClr val="00B050"/>
                    </a:solidFill>
                  </a:tcPr>
                </a:tc>
                <a:tc>
                  <a:txBody>
                    <a:bodyPr/>
                    <a:lstStyle/>
                    <a:p>
                      <a:pPr algn="r" fontAlgn="b"/>
                      <a:r>
                        <a:rPr lang="en-US" sz="1100" b="1" i="0" u="none" strike="noStrike" dirty="0">
                          <a:solidFill>
                            <a:srgbClr val="000000"/>
                          </a:solidFill>
                          <a:effectLst/>
                          <a:latin typeface="Times New Roman" panose="02020603050405020304" pitchFamily="18" charset="0"/>
                        </a:rPr>
                        <a:t>191,076 </a:t>
                      </a:r>
                    </a:p>
                  </a:txBody>
                  <a:tcPr marL="0" marR="0" marT="0" marB="0" anchor="b">
                    <a:solidFill>
                      <a:srgbClr val="00B050"/>
                    </a:solidFill>
                  </a:tcPr>
                </a:tc>
                <a:extLst>
                  <a:ext uri="{0D108BD9-81ED-4DB2-BD59-A6C34878D82A}">
                    <a16:rowId xmlns:a16="http://schemas.microsoft.com/office/drawing/2014/main" val="1717533728"/>
                  </a:ext>
                </a:extLst>
              </a:tr>
            </a:tbl>
          </a:graphicData>
        </a:graphic>
      </p:graphicFrame>
      <p:sp>
        <p:nvSpPr>
          <p:cNvPr id="9" name="Rectangle 8"/>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2773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19188" y="2381809"/>
            <a:ext cx="8001001" cy="6740307"/>
          </a:xfrm>
          <a:prstGeom prst="rect">
            <a:avLst/>
          </a:prstGeom>
          <a:noFill/>
        </p:spPr>
        <p:txBody>
          <a:bodyPr wrap="square" rtlCol="0">
            <a:spAutoFit/>
          </a:bodyPr>
          <a:lstStyle/>
          <a:p>
            <a:r>
              <a:rPr lang="en-US" dirty="0"/>
              <a:t> </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TextBox 5"/>
          <p:cNvSpPr txBox="1"/>
          <p:nvPr/>
        </p:nvSpPr>
        <p:spPr>
          <a:xfrm>
            <a:off x="114933" y="813093"/>
            <a:ext cx="5463904" cy="461665"/>
          </a:xfrm>
          <a:prstGeom prst="rect">
            <a:avLst/>
          </a:prstGeom>
          <a:noFill/>
        </p:spPr>
        <p:txBody>
          <a:bodyPr wrap="square" rtlCol="0">
            <a:spAutoFit/>
          </a:bodyPr>
          <a:lstStyle/>
          <a:p>
            <a:r>
              <a:rPr lang="en-US" sz="1200" dirty="0" smtClean="0">
                <a:solidFill>
                  <a:srgbClr val="00B050"/>
                </a:solidFill>
                <a:latin typeface="Times New Roman" panose="02020603050405020304" pitchFamily="18" charset="0"/>
                <a:cs typeface="Times New Roman" panose="02020603050405020304" pitchFamily="18" charset="0"/>
              </a:rPr>
              <a:t>APPENDICES</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p>
        </p:txBody>
      </p:sp>
      <p:sp>
        <p:nvSpPr>
          <p:cNvPr id="13" name="TextBox 12"/>
          <p:cNvSpPr txBox="1"/>
          <p:nvPr/>
        </p:nvSpPr>
        <p:spPr>
          <a:xfrm>
            <a:off x="114933" y="91445"/>
            <a:ext cx="5372100" cy="523220"/>
          </a:xfrm>
          <a:prstGeom prst="rect">
            <a:avLst/>
          </a:prstGeom>
          <a:noFill/>
        </p:spPr>
        <p:txBody>
          <a:bodyPr wrap="square" rtlCol="0">
            <a:spAutoFit/>
          </a:bodyPr>
          <a:lstStyle/>
          <a:p>
            <a:r>
              <a:rPr lang="en-US" sz="2800" dirty="0" smtClean="0">
                <a:solidFill>
                  <a:srgbClr val="00B050"/>
                </a:solidFill>
                <a:latin typeface="Times New Roman" panose="02020603050405020304" pitchFamily="18" charset="0"/>
                <a:cs typeface="Times New Roman" panose="02020603050405020304" pitchFamily="18" charset="0"/>
              </a:rPr>
              <a:t>SEPLAT ENERGY</a:t>
            </a:r>
            <a:endParaRPr lang="en-US" sz="2800" dirty="0">
              <a:solidFill>
                <a:srgbClr val="00B050"/>
              </a:solidFill>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flipV="1">
            <a:off x="114933" y="614363"/>
            <a:ext cx="11657967" cy="150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72448" y="39026"/>
            <a:ext cx="3043234"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GIFTED ANALYSTS</a:t>
            </a:r>
          </a:p>
          <a:p>
            <a:r>
              <a:rPr lang="en-US" b="1" dirty="0" smtClean="0"/>
              <a:t> </a:t>
            </a:r>
            <a:r>
              <a:rPr lang="en-US" b="1" dirty="0" smtClean="0">
                <a:latin typeface="Times New Roman" panose="02020603050405020304" pitchFamily="18" charset="0"/>
                <a:cs typeface="Times New Roman" panose="02020603050405020304" pitchFamily="18" charset="0"/>
              </a:rPr>
              <a:t>EQUITY RESEARCH</a:t>
            </a:r>
            <a:endParaRPr lang="en-US"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332231575"/>
              </p:ext>
            </p:extLst>
          </p:nvPr>
        </p:nvGraphicFramePr>
        <p:xfrm>
          <a:off x="357233" y="1190002"/>
          <a:ext cx="10443207" cy="4772162"/>
        </p:xfrm>
        <a:graphic>
          <a:graphicData uri="http://schemas.openxmlformats.org/drawingml/2006/table">
            <a:tbl>
              <a:tblPr>
                <a:tableStyleId>{5C22544A-7EE6-4342-B048-85BDC9FD1C3A}</a:tableStyleId>
              </a:tblPr>
              <a:tblGrid>
                <a:gridCol w="2924099">
                  <a:extLst>
                    <a:ext uri="{9D8B030D-6E8A-4147-A177-3AD203B41FA5}">
                      <a16:colId xmlns:a16="http://schemas.microsoft.com/office/drawing/2014/main" val="2373162845"/>
                    </a:ext>
                  </a:extLst>
                </a:gridCol>
                <a:gridCol w="556971">
                  <a:extLst>
                    <a:ext uri="{9D8B030D-6E8A-4147-A177-3AD203B41FA5}">
                      <a16:colId xmlns:a16="http://schemas.microsoft.com/office/drawing/2014/main" val="3960588275"/>
                    </a:ext>
                  </a:extLst>
                </a:gridCol>
                <a:gridCol w="556971">
                  <a:extLst>
                    <a:ext uri="{9D8B030D-6E8A-4147-A177-3AD203B41FA5}">
                      <a16:colId xmlns:a16="http://schemas.microsoft.com/office/drawing/2014/main" val="3407520804"/>
                    </a:ext>
                  </a:extLst>
                </a:gridCol>
                <a:gridCol w="556971">
                  <a:extLst>
                    <a:ext uri="{9D8B030D-6E8A-4147-A177-3AD203B41FA5}">
                      <a16:colId xmlns:a16="http://schemas.microsoft.com/office/drawing/2014/main" val="733239962"/>
                    </a:ext>
                  </a:extLst>
                </a:gridCol>
                <a:gridCol w="556971">
                  <a:extLst>
                    <a:ext uri="{9D8B030D-6E8A-4147-A177-3AD203B41FA5}">
                      <a16:colId xmlns:a16="http://schemas.microsoft.com/office/drawing/2014/main" val="931676584"/>
                    </a:ext>
                  </a:extLst>
                </a:gridCol>
                <a:gridCol w="661403">
                  <a:extLst>
                    <a:ext uri="{9D8B030D-6E8A-4147-A177-3AD203B41FA5}">
                      <a16:colId xmlns:a16="http://schemas.microsoft.com/office/drawing/2014/main" val="3589441102"/>
                    </a:ext>
                  </a:extLst>
                </a:gridCol>
                <a:gridCol w="661403">
                  <a:extLst>
                    <a:ext uri="{9D8B030D-6E8A-4147-A177-3AD203B41FA5}">
                      <a16:colId xmlns:a16="http://schemas.microsoft.com/office/drawing/2014/main" val="647360762"/>
                    </a:ext>
                  </a:extLst>
                </a:gridCol>
                <a:gridCol w="661403">
                  <a:extLst>
                    <a:ext uri="{9D8B030D-6E8A-4147-A177-3AD203B41FA5}">
                      <a16:colId xmlns:a16="http://schemas.microsoft.com/office/drawing/2014/main" val="2341471720"/>
                    </a:ext>
                  </a:extLst>
                </a:gridCol>
                <a:gridCol w="661403">
                  <a:extLst>
                    <a:ext uri="{9D8B030D-6E8A-4147-A177-3AD203B41FA5}">
                      <a16:colId xmlns:a16="http://schemas.microsoft.com/office/drawing/2014/main" val="2693146666"/>
                    </a:ext>
                  </a:extLst>
                </a:gridCol>
                <a:gridCol w="661403">
                  <a:extLst>
                    <a:ext uri="{9D8B030D-6E8A-4147-A177-3AD203B41FA5}">
                      <a16:colId xmlns:a16="http://schemas.microsoft.com/office/drawing/2014/main" val="923281618"/>
                    </a:ext>
                  </a:extLst>
                </a:gridCol>
                <a:gridCol w="661403">
                  <a:extLst>
                    <a:ext uri="{9D8B030D-6E8A-4147-A177-3AD203B41FA5}">
                      <a16:colId xmlns:a16="http://schemas.microsoft.com/office/drawing/2014/main" val="720018059"/>
                    </a:ext>
                  </a:extLst>
                </a:gridCol>
                <a:gridCol w="661403">
                  <a:extLst>
                    <a:ext uri="{9D8B030D-6E8A-4147-A177-3AD203B41FA5}">
                      <a16:colId xmlns:a16="http://schemas.microsoft.com/office/drawing/2014/main" val="2037527194"/>
                    </a:ext>
                  </a:extLst>
                </a:gridCol>
                <a:gridCol w="661403">
                  <a:extLst>
                    <a:ext uri="{9D8B030D-6E8A-4147-A177-3AD203B41FA5}">
                      <a16:colId xmlns:a16="http://schemas.microsoft.com/office/drawing/2014/main" val="223793181"/>
                    </a:ext>
                  </a:extLst>
                </a:gridCol>
              </a:tblGrid>
              <a:tr h="200162">
                <a:tc>
                  <a:txBody>
                    <a:bodyPr/>
                    <a:lstStyle/>
                    <a:p>
                      <a:pPr algn="l"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BALANCE SHEET STATEMENT </a:t>
                      </a:r>
                      <a:r>
                        <a:rPr lang="en-US" sz="1200" u="none" strike="noStrike" dirty="0" smtClean="0">
                          <a:solidFill>
                            <a:schemeClr val="bg1"/>
                          </a:solidFill>
                          <a:effectLst/>
                          <a:latin typeface="Times New Roman" panose="02020603050405020304" pitchFamily="18" charset="0"/>
                          <a:cs typeface="Times New Roman" panose="02020603050405020304" pitchFamily="18" charset="0"/>
                        </a:rPr>
                        <a:t>(</a:t>
                      </a:r>
                      <a:r>
                        <a:rPr lang="en-US" sz="1200" dirty="0" smtClean="0">
                          <a:solidFill>
                            <a:schemeClr val="bg1"/>
                          </a:solidFill>
                          <a:latin typeface="Times New Roman" panose="02020603050405020304" pitchFamily="18" charset="0"/>
                          <a:cs typeface="Times New Roman" panose="02020603050405020304" pitchFamily="18" charset="0"/>
                        </a:rPr>
                        <a:t>#</a:t>
                      </a:r>
                      <a:r>
                        <a:rPr lang="en-US" sz="1200" u="none" strike="noStrike" dirty="0" smtClean="0">
                          <a:solidFill>
                            <a:schemeClr val="bg1"/>
                          </a:solidFill>
                          <a:effectLst/>
                          <a:latin typeface="Times New Roman" panose="02020603050405020304" pitchFamily="18" charset="0"/>
                          <a:cs typeface="Times New Roman" panose="02020603050405020304" pitchFamily="18" charset="0"/>
                        </a:rPr>
                        <a:t>'Millions</a:t>
                      </a:r>
                      <a:r>
                        <a:rPr lang="en-US" sz="1200" u="none" strike="noStrike" dirty="0">
                          <a:solidFill>
                            <a:schemeClr val="bg1"/>
                          </a:solidFill>
                          <a:effectLst/>
                          <a:latin typeface="Times New Roman" panose="02020603050405020304" pitchFamily="18" charset="0"/>
                          <a:cs typeface="Times New Roman" panose="02020603050405020304" pitchFamily="18" charset="0"/>
                        </a:rPr>
                        <a:t>)</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r>
                        <a:rPr lang="en-US" sz="1200" u="none" strike="noStrike">
                          <a:solidFill>
                            <a:schemeClr val="bg1"/>
                          </a:solidFill>
                          <a:effectLst/>
                          <a:latin typeface="Times New Roman" panose="02020603050405020304" pitchFamily="18" charset="0"/>
                          <a:cs typeface="Times New Roman" panose="02020603050405020304" pitchFamily="18" charset="0"/>
                        </a:rPr>
                        <a:t> </a:t>
                      </a:r>
                      <a:endParaRPr lang="en-US" sz="1200" b="0"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2016A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2017A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2018A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2019A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2020A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2021A</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2022E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2023E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a:solidFill>
                            <a:schemeClr val="bg1"/>
                          </a:solidFill>
                          <a:effectLst/>
                          <a:latin typeface="Times New Roman" panose="02020603050405020304" pitchFamily="18" charset="0"/>
                          <a:cs typeface="Times New Roman" panose="02020603050405020304" pitchFamily="18" charset="0"/>
                        </a:rPr>
                        <a:t>2024E</a:t>
                      </a:r>
                      <a:endParaRPr lang="en-US" sz="1200" b="1" i="0" u="none" strike="noStrike">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2025E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tc>
                  <a:txBody>
                    <a:bodyPr/>
                    <a:lstStyle/>
                    <a:p>
                      <a:pPr algn="r" fontAlgn="b"/>
                      <a:r>
                        <a:rPr lang="en-US" sz="1200" u="none" strike="noStrike" dirty="0">
                          <a:solidFill>
                            <a:schemeClr val="bg1"/>
                          </a:solidFill>
                          <a:effectLst/>
                          <a:latin typeface="Times New Roman" panose="02020603050405020304" pitchFamily="18" charset="0"/>
                          <a:cs typeface="Times New Roman" panose="02020603050405020304" pitchFamily="18" charset="0"/>
                        </a:rPr>
                        <a:t>2026E</a:t>
                      </a:r>
                      <a:endParaRPr lang="en-US"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b">
                    <a:solidFill>
                      <a:schemeClr val="tx1"/>
                    </a:solidFill>
                  </a:tcPr>
                </a:tc>
                <a:extLst>
                  <a:ext uri="{0D108BD9-81ED-4DB2-BD59-A6C34878D82A}">
                    <a16:rowId xmlns:a16="http://schemas.microsoft.com/office/drawing/2014/main" val="2865123401"/>
                  </a:ext>
                </a:extLst>
              </a:tr>
              <a:tr h="174054">
                <a:tc>
                  <a:txBody>
                    <a:bodyPr/>
                    <a:lstStyle/>
                    <a:p>
                      <a:pPr algn="l" fontAlgn="b"/>
                      <a:r>
                        <a:rPr lang="en-US" sz="1200" u="none" strike="noStrike">
                          <a:effectLst/>
                          <a:latin typeface="Times New Roman" panose="02020603050405020304" pitchFamily="18" charset="0"/>
                          <a:cs typeface="Times New Roman" panose="02020603050405020304" pitchFamily="18" charset="0"/>
                        </a:rPr>
                        <a:t>Assets</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814266617"/>
                  </a:ext>
                </a:extLst>
              </a:tr>
              <a:tr h="174054">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Non-current assets</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2532072992"/>
                  </a:ext>
                </a:extLst>
              </a:tr>
              <a:tr h="174054">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Oil &amp; gas properties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373,442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393,377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390,481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478,372 </a:t>
                      </a:r>
                      <a:endParaRPr lang="en-US"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609,475 </a:t>
                      </a:r>
                      <a:endParaRPr lang="en-US"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660,745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668,945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653,830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651,140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647,769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637,367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3408362275"/>
                  </a:ext>
                </a:extLst>
              </a:tr>
              <a:tr h="174054">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Other property, plant and equipment</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2,430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1,553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1,300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4,360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5,330 </a:t>
                      </a:r>
                      <a:endParaRPr lang="en-US"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11,228 </a:t>
                      </a:r>
                      <a:endParaRPr lang="en-US"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27,109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36,798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43,108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50,348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58,856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2229010441"/>
                  </a:ext>
                </a:extLst>
              </a:tr>
              <a:tr h="174054">
                <a:tc>
                  <a:txBody>
                    <a:bodyPr/>
                    <a:lstStyle/>
                    <a:p>
                      <a:pPr algn="l" fontAlgn="b"/>
                      <a:r>
                        <a:rPr lang="en-US" sz="1200" u="none" strike="noStrike">
                          <a:effectLst/>
                          <a:latin typeface="Times New Roman" panose="02020603050405020304" pitchFamily="18" charset="0"/>
                          <a:cs typeface="Times New Roman" panose="02020603050405020304" pitchFamily="18" charset="0"/>
                        </a:rPr>
                        <a:t>Right-of-use assets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4,026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3,965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3,050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2,767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2,562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2,430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2,392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2,347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1485873112"/>
                  </a:ext>
                </a:extLst>
              </a:tr>
              <a:tr h="174054">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Intangible assets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8,994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53,592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22,301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54,045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53,201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52,195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51,062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49,746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48,183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3092808724"/>
                  </a:ext>
                </a:extLst>
              </a:tr>
              <a:tr h="174054">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Other asset</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76,277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66,368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51,299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40,190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44,630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46,363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47,754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48,709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49,196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49,688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50,185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2634396945"/>
                  </a:ext>
                </a:extLst>
              </a:tr>
              <a:tr h="174054">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Investment accounted for using equity accounting</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49,448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84,642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92,795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92,795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92,795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92,795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92,795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92,795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1103656101"/>
                  </a:ext>
                </a:extLst>
              </a:tr>
              <a:tr h="174054">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Prepayments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10,253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9,957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7,950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19,309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23,463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27,512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32,189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37,017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42,570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48,956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56,299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3501666967"/>
                  </a:ext>
                </a:extLst>
              </a:tr>
              <a:tr h="174054">
                <a:tc>
                  <a:txBody>
                    <a:bodyPr/>
                    <a:lstStyle/>
                    <a:p>
                      <a:pPr algn="l" fontAlgn="b"/>
                      <a:r>
                        <a:rPr lang="en-US" sz="1200" u="none" strike="noStrike">
                          <a:effectLst/>
                          <a:latin typeface="Times New Roman" panose="02020603050405020304" pitchFamily="18" charset="0"/>
                          <a:cs typeface="Times New Roman" panose="02020603050405020304" pitchFamily="18" charset="0"/>
                        </a:rPr>
                        <a:t>Deferred tax asset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68,417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42,488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68,367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289,877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428,986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428,986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428,986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428,986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428,986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428,986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1634253463"/>
                  </a:ext>
                </a:extLst>
              </a:tr>
              <a:tr h="165351">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Total Non-current asset</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462,402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539,672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502,512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717,664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1,083,683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1,324,724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1,353,746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1,352,891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1,361,287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1,370,679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1,375,017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3782160442"/>
                  </a:ext>
                </a:extLst>
              </a:tr>
              <a:tr h="174054">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1257691717"/>
                  </a:ext>
                </a:extLst>
              </a:tr>
              <a:tr h="174054">
                <a:tc>
                  <a:txBody>
                    <a:bodyPr/>
                    <a:lstStyle/>
                    <a:p>
                      <a:pPr algn="l" fontAlgn="b"/>
                      <a:r>
                        <a:rPr lang="en-US" sz="1200" u="none" strike="noStrike">
                          <a:effectLst/>
                          <a:latin typeface="Times New Roman" panose="02020603050405020304" pitchFamily="18" charset="0"/>
                          <a:cs typeface="Times New Roman" panose="02020603050405020304" pitchFamily="18" charset="0"/>
                        </a:rPr>
                        <a:t>Current Assets</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1804593270"/>
                  </a:ext>
                </a:extLst>
              </a:tr>
              <a:tr h="174054">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Inventories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32,395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30,683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31,485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25,944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28,337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30,878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47,339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55,342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62,909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69,942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85,888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3349291197"/>
                  </a:ext>
                </a:extLst>
              </a:tr>
              <a:tr h="174054">
                <a:tc>
                  <a:txBody>
                    <a:bodyPr/>
                    <a:lstStyle/>
                    <a:p>
                      <a:pPr algn="l" fontAlgn="b"/>
                      <a:r>
                        <a:rPr lang="en-US" sz="1200" u="none" strike="noStrike">
                          <a:effectLst/>
                          <a:latin typeface="Times New Roman" panose="02020603050405020304" pitchFamily="18" charset="0"/>
                          <a:cs typeface="Times New Roman" panose="02020603050405020304" pitchFamily="18" charset="0"/>
                        </a:rPr>
                        <a:t>Trade receivbles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119,160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94,904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32,274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122,488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95,729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102,310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128,717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150,757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169,825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194,033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230,532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1771292519"/>
                  </a:ext>
                </a:extLst>
              </a:tr>
              <a:tr h="174054">
                <a:tc>
                  <a:txBody>
                    <a:bodyPr/>
                    <a:lstStyle/>
                    <a:p>
                      <a:pPr algn="l" fontAlgn="b"/>
                      <a:r>
                        <a:rPr lang="en-US" sz="1200" u="none" strike="noStrike">
                          <a:effectLst/>
                          <a:latin typeface="Times New Roman" panose="02020603050405020304" pitchFamily="18" charset="0"/>
                          <a:cs typeface="Times New Roman" panose="02020603050405020304" pitchFamily="18" charset="0"/>
                        </a:rPr>
                        <a:t>other receivables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9,600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26,948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1,045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2,964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2,964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2,964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2,964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2,964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2,964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1133103303"/>
                  </a:ext>
                </a:extLst>
              </a:tr>
              <a:tr h="174054">
                <a:tc>
                  <a:txBody>
                    <a:bodyPr/>
                    <a:lstStyle/>
                    <a:p>
                      <a:pPr algn="l" fontAlgn="b"/>
                      <a:r>
                        <a:rPr lang="en-US" sz="1200" u="none" strike="noStrike">
                          <a:effectLst/>
                          <a:latin typeface="Times New Roman" panose="02020603050405020304" pitchFamily="18" charset="0"/>
                          <a:cs typeface="Times New Roman" panose="02020603050405020304" pitchFamily="18" charset="0"/>
                        </a:rPr>
                        <a:t>Prepayments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2,035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595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3,549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1,965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1,385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711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711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711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711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711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711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1099488614"/>
                  </a:ext>
                </a:extLst>
              </a:tr>
              <a:tr h="174054">
                <a:tc>
                  <a:txBody>
                    <a:bodyPr/>
                    <a:lstStyle/>
                    <a:p>
                      <a:pPr algn="l" fontAlgn="b"/>
                      <a:r>
                        <a:rPr lang="en-US" sz="1200" u="none" strike="noStrike">
                          <a:effectLst/>
                          <a:latin typeface="Times New Roman" panose="02020603050405020304" pitchFamily="18" charset="0"/>
                          <a:cs typeface="Times New Roman" panose="02020603050405020304" pitchFamily="18" charset="0"/>
                        </a:rPr>
                        <a:t>Contract assets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4,326 </a:t>
                      </a:r>
                      <a:endParaRPr lang="en-US"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6,527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2,343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1,679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2,024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3,444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3,144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3,770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4,723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2574794920"/>
                  </a:ext>
                </a:extLst>
              </a:tr>
              <a:tr h="174054">
                <a:tc>
                  <a:txBody>
                    <a:bodyPr/>
                    <a:lstStyle/>
                    <a:p>
                      <a:pPr algn="l" fontAlgn="b"/>
                      <a:r>
                        <a:rPr lang="en-US" sz="1200" u="none" strike="noStrike">
                          <a:effectLst/>
                          <a:latin typeface="Times New Roman" panose="02020603050405020304" pitchFamily="18" charset="0"/>
                          <a:cs typeface="Times New Roman" panose="02020603050405020304" pitchFamily="18" charset="0"/>
                        </a:rPr>
                        <a:t>Derivative financial instruments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2,693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457 </a:t>
                      </a:r>
                      <a:endParaRPr lang="en-US"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3243625049"/>
                  </a:ext>
                </a:extLst>
              </a:tr>
              <a:tr h="174054">
                <a:tc>
                  <a:txBody>
                    <a:bodyPr/>
                    <a:lstStyle/>
                    <a:p>
                      <a:pPr algn="l" fontAlgn="b"/>
                      <a:r>
                        <a:rPr lang="en-US" sz="1200" u="none" strike="noStrike">
                          <a:effectLst/>
                          <a:latin typeface="Times New Roman" panose="02020603050405020304" pitchFamily="18" charset="0"/>
                          <a:cs typeface="Times New Roman" panose="02020603050405020304" pitchFamily="18" charset="0"/>
                        </a:rPr>
                        <a:t>Current tax assets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723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 </a:t>
                      </a:r>
                      <a:endParaRPr lang="en-US"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1669371849"/>
                  </a:ext>
                </a:extLst>
              </a:tr>
              <a:tr h="174054">
                <a:tc>
                  <a:txBody>
                    <a:bodyPr/>
                    <a:lstStyle/>
                    <a:p>
                      <a:pPr algn="l" fontAlgn="b"/>
                      <a:r>
                        <a:rPr lang="en-US" sz="1200" u="none" strike="noStrike">
                          <a:effectLst/>
                          <a:latin typeface="Times New Roman" panose="02020603050405020304" pitchFamily="18" charset="0"/>
                          <a:cs typeface="Times New Roman" panose="02020603050405020304" pitchFamily="18" charset="0"/>
                        </a:rPr>
                        <a:t>Cash and cash equivalents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48,684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133,699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179,509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102,240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85,554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133,667 </a:t>
                      </a:r>
                      <a:endParaRPr lang="en-US"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146,902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183,299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253,062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370,754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498,197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4258203668"/>
                  </a:ext>
                </a:extLst>
              </a:tr>
              <a:tr h="174054">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Restricted cash</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l" fontAlgn="b"/>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0 </a:t>
                      </a:r>
                      <a:endParaRPr lang="en-US" sz="1200" b="0" i="0" u="none" strike="noStrike">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 </a:t>
                      </a:r>
                      <a:endParaRPr lang="en-US"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12,761 </a:t>
                      </a:r>
                      <a:endParaRPr lang="en-US"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6,603 </a:t>
                      </a:r>
                      <a:endParaRPr lang="en-US"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6,603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a:effectLst/>
                          <a:latin typeface="Times New Roman" panose="02020603050405020304" pitchFamily="18" charset="0"/>
                          <a:cs typeface="Times New Roman" panose="02020603050405020304" pitchFamily="18" charset="0"/>
                        </a:rPr>
                        <a:t>6,603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6,603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6,603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6,603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alpha val="71000"/>
                      </a:srgbClr>
                    </a:solidFill>
                  </a:tcPr>
                </a:tc>
                <a:extLst>
                  <a:ext uri="{0D108BD9-81ED-4DB2-BD59-A6C34878D82A}">
                    <a16:rowId xmlns:a16="http://schemas.microsoft.com/office/drawing/2014/main" val="1140592107"/>
                  </a:ext>
                </a:extLst>
              </a:tr>
              <a:tr h="165351">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Total Current asset</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202,274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259,881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264,159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286,569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227,154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278,812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335,260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403,120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499,219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648,777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829,618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437331592"/>
                  </a:ext>
                </a:extLst>
              </a:tr>
              <a:tr h="165351">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Total  Assets</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664,676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799,553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766,671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1,004,233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1,310,837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1,603,536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1,689,007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a:effectLst/>
                          <a:latin typeface="Times New Roman" panose="02020603050405020304" pitchFamily="18" charset="0"/>
                          <a:cs typeface="Times New Roman" panose="02020603050405020304" pitchFamily="18" charset="0"/>
                        </a:rPr>
                        <a:t>1,756,012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1,860,505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2,019,457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2,204,635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rgbClr val="00B050"/>
                    </a:solidFill>
                  </a:tcPr>
                </a:tc>
                <a:extLst>
                  <a:ext uri="{0D108BD9-81ED-4DB2-BD59-A6C34878D82A}">
                    <a16:rowId xmlns:a16="http://schemas.microsoft.com/office/drawing/2014/main" val="4153136806"/>
                  </a:ext>
                </a:extLst>
              </a:tr>
            </a:tbl>
          </a:graphicData>
        </a:graphic>
      </p:graphicFrame>
      <p:sp>
        <p:nvSpPr>
          <p:cNvPr id="11" name="Rectangle 10"/>
          <p:cNvSpPr/>
          <p:nvPr/>
        </p:nvSpPr>
        <p:spPr>
          <a:xfrm>
            <a:off x="10681010" y="48258"/>
            <a:ext cx="1393662" cy="6027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3107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lipFill>
          <a:blip xmlns:r="http://schemas.openxmlformats.org/officeDocument/2006/relationships" r:embed="rId1"/>
          <a:stretch>
            <a:fillRect/>
          </a:stretch>
        </a:blip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TotalTime>
  <Words>6116</Words>
  <Application>Microsoft Office PowerPoint</Application>
  <PresentationFormat>Widescreen</PresentationFormat>
  <Paragraphs>3128</Paragraphs>
  <Slides>19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Noah Ola</dc:creator>
  <cp:lastModifiedBy>user</cp:lastModifiedBy>
  <cp:revision>86</cp:revision>
  <dcterms:created xsi:type="dcterms:W3CDTF">2022-07-25T19:32:41Z</dcterms:created>
  <dcterms:modified xsi:type="dcterms:W3CDTF">2022-07-26T10:57:00Z</dcterms:modified>
</cp:coreProperties>
</file>